
<file path=[Content_Types].xml><?xml version="1.0" encoding="utf-8"?>
<Types xmlns="http://schemas.openxmlformats.org/package/2006/content-types">
  <Default Extension="png" ContentType="image/png"/>
  <Default Extension="jpeg" ContentType="image/jpeg"/>
  <Default Extension="mov" ContentType="video/quicktime"/>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36"/>
  </p:notesMasterIdLst>
  <p:handoutMasterIdLst>
    <p:handoutMasterId r:id="rId37"/>
  </p:handoutMasterIdLst>
  <p:sldIdLst>
    <p:sldId id="256" r:id="rId2"/>
    <p:sldId id="408" r:id="rId3"/>
    <p:sldId id="406" r:id="rId4"/>
    <p:sldId id="326" r:id="rId5"/>
    <p:sldId id="258" r:id="rId6"/>
    <p:sldId id="264" r:id="rId7"/>
    <p:sldId id="328" r:id="rId8"/>
    <p:sldId id="348" r:id="rId9"/>
    <p:sldId id="329" r:id="rId10"/>
    <p:sldId id="330" r:id="rId11"/>
    <p:sldId id="331" r:id="rId12"/>
    <p:sldId id="332" r:id="rId13"/>
    <p:sldId id="349" r:id="rId14"/>
    <p:sldId id="334" r:id="rId15"/>
    <p:sldId id="335" r:id="rId16"/>
    <p:sldId id="336" r:id="rId17"/>
    <p:sldId id="337" r:id="rId18"/>
    <p:sldId id="338" r:id="rId19"/>
    <p:sldId id="350" r:id="rId20"/>
    <p:sldId id="340" r:id="rId21"/>
    <p:sldId id="341" r:id="rId22"/>
    <p:sldId id="351" r:id="rId23"/>
    <p:sldId id="352" r:id="rId24"/>
    <p:sldId id="344" r:id="rId25"/>
    <p:sldId id="353" r:id="rId26"/>
    <p:sldId id="354" r:id="rId27"/>
    <p:sldId id="357" r:id="rId28"/>
    <p:sldId id="356" r:id="rId29"/>
    <p:sldId id="358" r:id="rId30"/>
    <p:sldId id="405" r:id="rId31"/>
    <p:sldId id="359" r:id="rId32"/>
    <p:sldId id="360" r:id="rId33"/>
    <p:sldId id="361" r:id="rId34"/>
    <p:sldId id="40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8DD5"/>
    <a:srgbClr val="92B573"/>
    <a:srgbClr val="8DB4E2"/>
    <a:srgbClr val="D3908F"/>
    <a:srgbClr val="FF0000"/>
    <a:srgbClr val="E0524A"/>
    <a:srgbClr val="75B6E5"/>
    <a:srgbClr val="8DB4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81"/>
    <p:restoredTop sz="70588"/>
  </p:normalViewPr>
  <p:slideViewPr>
    <p:cSldViewPr snapToGrid="0" snapToObjects="1">
      <p:cViewPr varScale="1">
        <p:scale>
          <a:sx n="112" d="100"/>
          <a:sy n="112" d="100"/>
        </p:scale>
        <p:origin x="1128" y="192"/>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7/13/20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7/13/20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498836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n_distinct</a:t>
            </a:r>
            <a:r>
              <a:rPr lang="en-US" dirty="0"/>
              <a:t>() counts the number of distinct,</a:t>
            </a:r>
            <a:r>
              <a:rPr lang="en-US" baseline="0" dirty="0"/>
              <a:t> or unique, observations. So, while there are 4 rows, there are only 2 distinct </a:t>
            </a:r>
            <a:r>
              <a:rPr lang="en-US" baseline="0" dirty="0" err="1"/>
              <a:t>patient_id’s</a:t>
            </a:r>
            <a:r>
              <a:rPr lang="en-US" baseline="0" dirty="0"/>
              <a:t>.</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2902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mean was</a:t>
            </a:r>
            <a:r>
              <a:rPr lang="en-US" baseline="0" dirty="0"/>
              <a:t> a special case, because it can be calculated using </a:t>
            </a:r>
            <a:r>
              <a:rPr lang="en-US" i="1" baseline="0" dirty="0"/>
              <a:t>summarize</a:t>
            </a:r>
            <a:r>
              <a:rPr lang="en-US" i="0" baseline="0" dirty="0"/>
              <a:t> and not explicitly knowing which order is from which patient. But, to calculate the median (find the mid-point of the observations), we need to be able to assess each patient’s observations separately.</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5041060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Group_by</a:t>
            </a:r>
            <a:r>
              <a:rPr lang="en-US" dirty="0"/>
              <a:t> is a challenging</a:t>
            </a:r>
            <a:r>
              <a:rPr lang="en-US" baseline="0" dirty="0"/>
              <a:t> function to master, but </a:t>
            </a:r>
            <a:r>
              <a:rPr lang="en-US" b="1" baseline="0" dirty="0"/>
              <a:t>extremely</a:t>
            </a:r>
            <a:r>
              <a:rPr lang="en-US" baseline="0" dirty="0"/>
              <a:t> powerful. It is one of those tools that once you understand how to use, you cannot possibly go back to live without it.</a:t>
            </a:r>
          </a:p>
          <a:p>
            <a:endParaRPr lang="en-US" baseline="0" dirty="0"/>
          </a:p>
          <a:p>
            <a:r>
              <a:rPr lang="en-US" baseline="0" dirty="0"/>
              <a:t>The idea is simple. I have one big data frame and I want to break the observations up into several groups. Then, I’m going to “look at” those groups separately.</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1050883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35250431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the resulting object</a:t>
            </a:r>
            <a:r>
              <a:rPr lang="en-US" baseline="0" dirty="0"/>
              <a:t> has 15,524 rows that are broken up into 102 groups. Inherently, this means there are 102 distinct `</a:t>
            </a:r>
            <a:r>
              <a:rPr lang="en-US" baseline="0" dirty="0" err="1"/>
              <a:t>pan_day`’s</a:t>
            </a:r>
            <a:r>
              <a:rPr lang="en-US" baseline="0" dirty="0"/>
              <a:t>. Some of these groups will have a single observation. Many of these groups will have more than one observation.</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3761408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the resulting object</a:t>
            </a:r>
            <a:r>
              <a:rPr lang="en-US" baseline="0" dirty="0"/>
              <a:t> has 15,524 rows that are broken up into 102 groups. Inherently, this means there are 102 distinct `</a:t>
            </a:r>
            <a:r>
              <a:rPr lang="en-US" baseline="0" dirty="0" err="1"/>
              <a:t>pan_day`’s</a:t>
            </a:r>
            <a:r>
              <a:rPr lang="en-US" baseline="0" dirty="0"/>
              <a:t>. Some of these groups will have a single observation. Many of these groups will have more than one observation.</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1128473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can apply </a:t>
            </a:r>
            <a:r>
              <a:rPr lang="en-US" i="1" dirty="0"/>
              <a:t>summarize()</a:t>
            </a:r>
            <a:r>
              <a:rPr lang="en-US" dirty="0"/>
              <a:t> to a full data</a:t>
            </a:r>
            <a:r>
              <a:rPr lang="en-US" baseline="0" dirty="0"/>
              <a:t> frame, we can apply </a:t>
            </a:r>
            <a:r>
              <a:rPr lang="en-US" i="1" baseline="0" dirty="0"/>
              <a:t>summarize()</a:t>
            </a:r>
            <a:r>
              <a:rPr lang="en-US" i="0" baseline="0" dirty="0"/>
              <a:t> to each group separately.</a:t>
            </a:r>
            <a:endParaRPr lang="en-US" i="0" dirty="0"/>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16721263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Using summarize() without </a:t>
            </a:r>
            <a:r>
              <a:rPr lang="en-US" dirty="0" err="1"/>
              <a:t>group_by</a:t>
            </a:r>
            <a:r>
              <a:rPr lang="en-US" dirty="0"/>
              <a:t>() we can count how many total rows there are.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0920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Adding </a:t>
            </a:r>
            <a:r>
              <a:rPr lang="en-US" dirty="0" err="1"/>
              <a:t>group_by</a:t>
            </a:r>
            <a:r>
              <a:rPr lang="en-US" dirty="0"/>
              <a:t>(), we count how many rows there are for each `</a:t>
            </a:r>
            <a:r>
              <a:rPr lang="en-US" dirty="0" err="1"/>
              <a:t>pan_day</a:t>
            </a:r>
            <a:r>
              <a:rPr lang="en-US" dirty="0"/>
              <a:t>`</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57147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*breakout*</a:t>
            </a:r>
          </a:p>
          <a:p>
            <a:r>
              <a:rPr lang="en-US" dirty="0"/>
              <a:t>8 mins</a:t>
            </a:r>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694842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26485086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Number of tests per day. Points for each day. Curve as smoothed point estimate (blue line) and confidence interval (dark gray shading), calculated using local polynomial regression (loess) with default settings.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1364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ask whether the appears to be a non-random association between whether SARS-CoV-2 RT-PCR </a:t>
            </a:r>
            <a:r>
              <a:rPr lang="en-US" dirty="0" err="1"/>
              <a:t>tesing</a:t>
            </a:r>
            <a:r>
              <a:rPr lang="en-US" dirty="0"/>
              <a:t> result is positive and a patient’s insurance product. We need to create a table organizing our count data and then need to ask how likely is the arrangement of the table counts given that there is no association.</a:t>
            </a:r>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23813007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03955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37609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17553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 out*</a:t>
            </a:r>
          </a:p>
          <a:p>
            <a:r>
              <a:rPr lang="en-US" dirty="0"/>
              <a:t>8 mins</a:t>
            </a:r>
          </a:p>
        </p:txBody>
      </p:sp>
      <p:sp>
        <p:nvSpPr>
          <p:cNvPr id="4" name="Slide Number Placeholder 3"/>
          <p:cNvSpPr>
            <a:spLocks noGrp="1"/>
          </p:cNvSpPr>
          <p:nvPr>
            <p:ph type="sldNum" sz="quarter" idx="10"/>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11571190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17278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2618195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session we will focus on modeling. But, in the process,</a:t>
            </a:r>
            <a:r>
              <a:rPr lang="en-US" baseline="0" dirty="0"/>
              <a:t> we will do a lot more data transformation</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4078793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Apply a function</a:t>
            </a:r>
            <a:r>
              <a:rPr lang="en-US" baseline="0" dirty="0"/>
              <a:t> (or functions)</a:t>
            </a:r>
            <a:r>
              <a:rPr lang="en-US" dirty="0"/>
              <a:t> to all observations of a variable and return a single value, or summary.</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2394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7090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Note, that to simplify the data frame, we first will select 2 variables and include the first 4 observations.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a:t>
            </a:r>
            <a:r>
              <a:rPr lang="en-US" baseline="0" dirty="0"/>
              <a:t> returns the number of observations or rows for a data frame. </a:t>
            </a:r>
          </a:p>
          <a:p>
            <a:pPr marL="0" lvl="0" indent="0" algn="l" rtl="0">
              <a:spcBef>
                <a:spcPts val="0"/>
              </a:spcBef>
              <a:spcAft>
                <a:spcPts val="0"/>
              </a:spcAft>
              <a:buNone/>
            </a:pPr>
            <a:endParaRPr lang="en-US" baseline="0"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67533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n_distinct</a:t>
            </a:r>
            <a:r>
              <a:rPr lang="en-US" dirty="0"/>
              <a:t>() counts the number of distinct,</a:t>
            </a:r>
            <a:r>
              <a:rPr lang="en-US" baseline="0" dirty="0"/>
              <a:t> or unique, observations. So, while there are 4 rows, there are only 3 distinct days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8845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 out* </a:t>
            </a:r>
          </a:p>
          <a:p>
            <a:r>
              <a:rPr lang="en-US" dirty="0"/>
              <a:t>8 mins</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647534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a:t>
            </a:r>
            <a:r>
              <a:rPr lang="en-US" baseline="0" dirty="0"/>
              <a:t> many different summary functions.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290935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84CD6EC9-350B-7044-B5F0-8DCF21610B34}" type="datetime1">
              <a:rPr lang="en-US" smtClean="0">
                <a:solidFill>
                  <a:prstClr val="black">
                    <a:lumMod val="95000"/>
                    <a:lumOff val="5000"/>
                  </a:prstClr>
                </a:solidFill>
              </a:rPr>
              <a:t>7/14/20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defRPr sz="12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3F2FA98B-EA5F-714E-A794-F1873AF6F273}" type="datetime1">
              <a:rPr lang="en-US" smtClean="0">
                <a:solidFill>
                  <a:prstClr val="black">
                    <a:lumMod val="95000"/>
                    <a:lumOff val="5000"/>
                  </a:prstClr>
                </a:solidFill>
              </a:rPr>
              <a:t>7/14/20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21A48A3E-C0E7-224D-8307-E096DE5D56AC}" type="datetime1">
              <a:rPr lang="en-US" smtClean="0">
                <a:solidFill>
                  <a:prstClr val="black">
                    <a:lumMod val="95000"/>
                    <a:lumOff val="5000"/>
                  </a:prstClr>
                </a:solidFill>
              </a:rPr>
              <a:t>7/14/20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AC7F2C-1188-B142-BB61-171D61203300}" type="datetime1">
              <a:rPr lang="en-US" smtClean="0">
                <a:solidFill>
                  <a:prstClr val="black">
                    <a:lumMod val="95000"/>
                    <a:lumOff val="5000"/>
                  </a:prstClr>
                </a:solidFill>
              </a:rPr>
              <a:t>7/14/20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defRPr sz="12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B80074-8971-E04D-9BC0-BE45F9FDAB75}" type="datetime1">
              <a:rPr lang="en-US" smtClean="0">
                <a:solidFill>
                  <a:prstClr val="black">
                    <a:lumMod val="95000"/>
                    <a:lumOff val="5000"/>
                  </a:prstClr>
                </a:solidFill>
              </a:rPr>
              <a:t>7/14/20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8EB8C1-84C2-8646-8732-51338E926D44}" type="datetime1">
              <a:rPr lang="en-US" smtClean="0">
                <a:solidFill>
                  <a:prstClr val="black">
                    <a:lumMod val="95000"/>
                    <a:lumOff val="5000"/>
                  </a:prstClr>
                </a:solidFill>
              </a:rPr>
              <a:t>7/14/20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F1DE77-30E9-3F4D-BBA5-9B6AB79190B6}" type="datetime1">
              <a:rPr lang="en-US" smtClean="0">
                <a:solidFill>
                  <a:prstClr val="black">
                    <a:lumMod val="95000"/>
                    <a:lumOff val="5000"/>
                  </a:prstClr>
                </a:solidFill>
              </a:rPr>
              <a:t>7/14/20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3E7EBE-1DB2-E74E-9C44-79AC52ED10C9}" type="datetime1">
              <a:rPr lang="en-US" smtClean="0">
                <a:solidFill>
                  <a:prstClr val="black">
                    <a:lumMod val="95000"/>
                    <a:lumOff val="5000"/>
                  </a:prstClr>
                </a:solidFill>
              </a:rPr>
              <a:t>7/14/20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C24838CF-CBF1-4447-82E7-DAC39F50D634}" type="datetime1">
              <a:rPr lang="en-US" smtClean="0"/>
              <a:t>7/14/20</a:t>
            </a:fld>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7054480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F33664DC-9917-D640-9945-1A214E394308}" type="datetime1">
              <a:rPr lang="en-US" smtClean="0"/>
              <a:t>7/14/20</a:t>
            </a:fld>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823820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42AE76-ADD2-C54F-A619-039722557B09}" type="datetime1">
              <a:rPr lang="en-US" smtClean="0">
                <a:solidFill>
                  <a:prstClr val="black">
                    <a:lumMod val="95000"/>
                    <a:lumOff val="5000"/>
                  </a:prstClr>
                </a:solidFill>
              </a:rPr>
              <a:t>7/14/20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6EF16A-3B61-9E4F-9E1F-EB5DF7E46F00}" type="datetime1">
              <a:rPr lang="en-US" smtClean="0">
                <a:solidFill>
                  <a:prstClr val="black">
                    <a:lumMod val="95000"/>
                    <a:lumOff val="5000"/>
                  </a:prstClr>
                </a:solidFill>
              </a:rPr>
              <a:t>7/14/20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A15ECA-FE03-EB4F-9287-38F194A60F5A}" type="datetime1">
              <a:rPr lang="en-US" smtClean="0">
                <a:solidFill>
                  <a:prstClr val="black">
                    <a:lumMod val="95000"/>
                    <a:lumOff val="5000"/>
                  </a:prstClr>
                </a:solidFill>
              </a:rPr>
              <a:t>7/14/20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440FEB-939C-6D4F-AA90-A288EC45062B}" type="datetime1">
              <a:rPr lang="en-US" smtClean="0">
                <a:solidFill>
                  <a:prstClr val="black">
                    <a:lumMod val="95000"/>
                    <a:lumOff val="5000"/>
                  </a:prstClr>
                </a:solidFill>
              </a:rPr>
              <a:t>7/14/20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E799EA-DDAD-854E-A05A-18B120B5A289}" type="datetime1">
              <a:rPr lang="en-US" smtClean="0">
                <a:solidFill>
                  <a:prstClr val="black">
                    <a:lumMod val="95000"/>
                    <a:lumOff val="5000"/>
                  </a:prstClr>
                </a:solidFill>
              </a:rPr>
              <a:t>7/14/20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F81D07-0F0E-C944-8AC9-C81607AC64B5}" type="datetime1">
              <a:rPr lang="en-US" smtClean="0">
                <a:solidFill>
                  <a:prstClr val="black">
                    <a:lumMod val="95000"/>
                    <a:lumOff val="5000"/>
                  </a:prstClr>
                </a:solidFill>
              </a:rPr>
              <a:t>7/14/20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F5013B-1C83-744C-AE64-CBAFADC9E8F0}" type="datetime1">
              <a:rPr lang="en-US" smtClean="0">
                <a:solidFill>
                  <a:prstClr val="black">
                    <a:lumMod val="95000"/>
                    <a:lumOff val="5000"/>
                  </a:prstClr>
                </a:solidFill>
              </a:rPr>
              <a:t>7/14/20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D19A642-2C89-DA4A-A5A6-140F44AFA833}" type="datetime1">
              <a:rPr lang="en-US" smtClean="0">
                <a:solidFill>
                  <a:prstClr val="black">
                    <a:lumMod val="95000"/>
                    <a:lumOff val="5000"/>
                  </a:prstClr>
                </a:solidFill>
              </a:rPr>
              <a:t>7/14/20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2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 id="2147483677" r:id="rId17"/>
    <p:sldLayoutId id="2147483678" r:id="rId18"/>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rmAutofit/>
          </a:bodyPr>
          <a:lstStyle/>
          <a:p>
            <a:r>
              <a:rPr lang="en-US" b="1" dirty="0"/>
              <a:t>Statistical Analyses in R</a:t>
            </a:r>
            <a:endParaRPr lang="en-US" dirty="0"/>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Autofit/>
          </a:bodyPr>
          <a:lstStyle/>
          <a:p>
            <a:r>
              <a:rPr lang="en-US" sz="2000" dirty="0"/>
              <a:t>Session 5</a:t>
            </a:r>
          </a:p>
          <a:p>
            <a:r>
              <a:rPr lang="en-US" sz="2000" b="1" dirty="0"/>
              <a:t>Dan Herman</a:t>
            </a:r>
          </a:p>
          <a:p>
            <a:r>
              <a:rPr lang="en-US" dirty="0"/>
              <a:t>July 17, 2020</a:t>
            </a:r>
            <a:endParaRPr lang="en-US" sz="2000" dirty="0"/>
          </a:p>
        </p:txBody>
      </p:sp>
    </p:spTree>
    <p:extLst>
      <p:ext uri="{BB962C8B-B14F-4D97-AF65-F5344CB8AC3E}">
        <p14:creationId xmlns:p14="http://schemas.microsoft.com/office/powerpoint/2010/main" val="1708711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072055" y="174591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8" name="Google Shape;387;p40"/>
          <p:cNvSpPr/>
          <p:nvPr/>
        </p:nvSpPr>
        <p:spPr>
          <a:xfrm>
            <a:off x="5619559" y="4854523"/>
            <a:ext cx="322654" cy="224464"/>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nvPr>
        </p:nvGraphicFramePr>
        <p:xfrm>
          <a:off x="6319213"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4</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153598196"/>
              </p:ext>
            </p:extLst>
          </p:nvPr>
        </p:nvGraphicFramePr>
        <p:xfrm>
          <a:off x="8370605"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day_count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3</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9" name="Google Shape;131;p17"/>
          <p:cNvSpPr/>
          <p:nvPr/>
        </p:nvSpPr>
        <p:spPr>
          <a:xfrm>
            <a:off x="1072055" y="2196331"/>
            <a:ext cx="10762593" cy="2161934"/>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0" name="Rectangle 19"/>
          <p:cNvSpPr/>
          <p:nvPr/>
        </p:nvSpPr>
        <p:spPr>
          <a:xfrm>
            <a:off x="1622915" y="2173051"/>
            <a:ext cx="9392596" cy="2185214"/>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select(</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mrn</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pan_day</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%&gt;%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head(4)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a:p>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day_count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n_distinct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
        <p:nvSpPr>
          <p:cNvPr id="24" name="Rounded Rectangular Callout 2"/>
          <p:cNvSpPr/>
          <p:nvPr/>
        </p:nvSpPr>
        <p:spPr>
          <a:xfrm rot="10800000" flipH="1">
            <a:off x="7336211" y="925131"/>
            <a:ext cx="2894275" cy="3019345"/>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7336211" y="1289074"/>
            <a:ext cx="292125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of distinct values</a:t>
            </a:r>
            <a:endParaRPr sz="2062" dirty="0">
              <a:solidFill>
                <a:schemeClr val="bg1"/>
              </a:solidFill>
              <a:latin typeface="Calibri"/>
              <a:ea typeface="Calibri"/>
              <a:cs typeface="Calibri"/>
              <a:sym typeface="Calibri"/>
            </a:endParaRPr>
          </a:p>
        </p:txBody>
      </p:sp>
      <p:graphicFrame>
        <p:nvGraphicFramePr>
          <p:cNvPr id="14" name="Table 13">
            <a:extLst>
              <a:ext uri="{FF2B5EF4-FFF2-40B4-BE49-F238E27FC236}">
                <a16:creationId xmlns:a16="http://schemas.microsoft.com/office/drawing/2014/main" id="{6C7B2B3D-CA1C-D847-87EF-F11145D34C0E}"/>
              </a:ext>
            </a:extLst>
          </p:cNvPr>
          <p:cNvGraphicFramePr>
            <a:graphicFrameLocks noGrp="1"/>
          </p:cNvGraphicFramePr>
          <p:nvPr>
            <p:extLst>
              <p:ext uri="{D42A27DB-BD31-4B8C-83A1-F6EECF244321}">
                <p14:modId xmlns:p14="http://schemas.microsoft.com/office/powerpoint/2010/main" val="3788258448"/>
              </p:ext>
            </p:extLst>
          </p:nvPr>
        </p:nvGraphicFramePr>
        <p:xfrm>
          <a:off x="1646781" y="447693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2" name="Slide Number Placeholder 1">
            <a:extLst>
              <a:ext uri="{FF2B5EF4-FFF2-40B4-BE49-F238E27FC236}">
                <a16:creationId xmlns:a16="http://schemas.microsoft.com/office/drawing/2014/main" id="{D9822DA3-E34C-C740-8E2B-7940328BD9F2}"/>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10</a:t>
            </a:fld>
            <a:endParaRPr lang="en-US">
              <a:solidFill>
                <a:prstClr val="black">
                  <a:lumMod val="95000"/>
                  <a:lumOff val="5000"/>
                </a:prstClr>
              </a:solidFill>
            </a:endParaRPr>
          </a:p>
        </p:txBody>
      </p:sp>
    </p:spTree>
    <p:extLst>
      <p:ext uri="{BB962C8B-B14F-4D97-AF65-F5344CB8AC3E}">
        <p14:creationId xmlns:p14="http://schemas.microsoft.com/office/powerpoint/2010/main" val="306949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a:xfrm>
            <a:off x="1024128" y="2238375"/>
            <a:ext cx="9720072" cy="3998652"/>
          </a:xfrm>
        </p:spPr>
        <p:txBody>
          <a:bodyPr>
            <a:normAutofit fontScale="92500"/>
          </a:bodyPr>
          <a:lstStyle/>
          <a:p>
            <a:r>
              <a:rPr lang="en-US" dirty="0"/>
              <a:t>- Open “05– </a:t>
            </a:r>
            <a:r>
              <a:rPr lang="en-US" dirty="0" err="1"/>
              <a:t>Stats.Rmd</a:t>
            </a:r>
            <a:r>
              <a:rPr lang="en-US" dirty="0"/>
              <a:t>”</a:t>
            </a:r>
          </a:p>
          <a:p>
            <a:r>
              <a:rPr lang="en-US" dirty="0"/>
              <a:t>- Run the setup chunk</a:t>
            </a:r>
          </a:p>
          <a:p>
            <a:r>
              <a:rPr lang="en-US" dirty="0"/>
              <a:t>- Fill-in gaps to calculate: </a:t>
            </a:r>
          </a:p>
          <a:p>
            <a:r>
              <a:rPr lang="en-US" dirty="0"/>
              <a:t>  a) Mean count of orders per `</a:t>
            </a:r>
            <a:r>
              <a:rPr lang="en-US" dirty="0" err="1"/>
              <a:t>pan_day</a:t>
            </a:r>
            <a:r>
              <a:rPr lang="en-US" dirty="0"/>
              <a:t>`</a:t>
            </a:r>
          </a:p>
          <a:p>
            <a:r>
              <a:rPr lang="en-US" dirty="0"/>
              <a:t>  b) Mean count of orders per clinic</a:t>
            </a:r>
          </a:p>
        </p:txBody>
      </p:sp>
      <p:pic>
        <p:nvPicPr>
          <p:cNvPr id="5" name="Picture 4">
            <a:extLst>
              <a:ext uri="{FF2B5EF4-FFF2-40B4-BE49-F238E27FC236}">
                <a16:creationId xmlns:a16="http://schemas.microsoft.com/office/drawing/2014/main" id="{1642459F-9B36-D34A-BD7F-0163EFC50F5E}"/>
              </a:ext>
            </a:extLst>
          </p:cNvPr>
          <p:cNvPicPr>
            <a:picLocks noChangeAspect="1"/>
          </p:cNvPicPr>
          <p:nvPr/>
        </p:nvPicPr>
        <p:blipFill>
          <a:blip r:embed="rId3"/>
          <a:stretch>
            <a:fillRect/>
          </a:stretch>
        </p:blipFill>
        <p:spPr>
          <a:xfrm>
            <a:off x="9398000" y="5194300"/>
            <a:ext cx="2692400" cy="1498600"/>
          </a:xfrm>
          <a:prstGeom prst="rect">
            <a:avLst/>
          </a:prstGeom>
        </p:spPr>
      </p:pic>
      <p:sp>
        <p:nvSpPr>
          <p:cNvPr id="6" name="Slide Number Placeholder 5">
            <a:extLst>
              <a:ext uri="{FF2B5EF4-FFF2-40B4-BE49-F238E27FC236}">
                <a16:creationId xmlns:a16="http://schemas.microsoft.com/office/drawing/2014/main" id="{B8A2198A-45D7-424A-B8AD-BFAE0BFBB0A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11</a:t>
            </a:fld>
            <a:endParaRPr lang="en-US">
              <a:solidFill>
                <a:prstClr val="black">
                  <a:lumMod val="95000"/>
                  <a:lumOff val="5000"/>
                </a:prstClr>
              </a:solidFill>
            </a:endParaRPr>
          </a:p>
        </p:txBody>
      </p:sp>
    </p:spTree>
    <p:extLst>
      <p:ext uri="{BB962C8B-B14F-4D97-AF65-F5344CB8AC3E}">
        <p14:creationId xmlns:p14="http://schemas.microsoft.com/office/powerpoint/2010/main" val="1878315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31769" y="199102"/>
            <a:ext cx="8466829" cy="6459794"/>
          </a:xfrm>
          <a:prstGeom prst="rect">
            <a:avLst/>
          </a:prstGeom>
        </p:spPr>
      </p:pic>
      <p:pic>
        <p:nvPicPr>
          <p:cNvPr id="3" name="Picture 2"/>
          <p:cNvPicPr>
            <a:picLocks noChangeAspect="1"/>
          </p:cNvPicPr>
          <p:nvPr/>
        </p:nvPicPr>
        <p:blipFill>
          <a:blip r:embed="rId4"/>
          <a:stretch>
            <a:fillRect/>
          </a:stretch>
        </p:blipFill>
        <p:spPr>
          <a:xfrm>
            <a:off x="655682" y="1020403"/>
            <a:ext cx="3152173" cy="5373022"/>
          </a:xfrm>
          <a:prstGeom prst="rect">
            <a:avLst/>
          </a:prstGeom>
          <a:ln w="28575">
            <a:solidFill>
              <a:schemeClr val="tx1"/>
            </a:solidFill>
          </a:ln>
          <a:effectLst>
            <a:outerShdw blurRad="50800" dist="38100" dir="2700000" algn="tl" rotWithShape="0">
              <a:prstClr val="black">
                <a:alpha val="40000"/>
              </a:prstClr>
            </a:outerShdw>
          </a:effectLst>
        </p:spPr>
      </p:pic>
      <p:sp>
        <p:nvSpPr>
          <p:cNvPr id="5" name="Rectangle 4"/>
          <p:cNvSpPr/>
          <p:nvPr/>
        </p:nvSpPr>
        <p:spPr>
          <a:xfrm>
            <a:off x="4336026" y="1622323"/>
            <a:ext cx="1858297" cy="2920180"/>
          </a:xfrm>
          <a:prstGeom prst="rect">
            <a:avLst/>
          </a:prstGeom>
          <a:solidFill>
            <a:schemeClr val="dk1">
              <a:alpha val="52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rapezoid 5"/>
          <p:cNvSpPr/>
          <p:nvPr/>
        </p:nvSpPr>
        <p:spPr>
          <a:xfrm rot="5400000">
            <a:off x="2323261" y="2522364"/>
            <a:ext cx="5368414" cy="2373712"/>
          </a:xfrm>
          <a:custGeom>
            <a:avLst/>
            <a:gdLst>
              <a:gd name="connsiteX0" fmla="*/ 0 w 5368414"/>
              <a:gd name="connsiteY0" fmla="*/ 2373711 h 2373711"/>
              <a:gd name="connsiteX1" fmla="*/ 593428 w 5368414"/>
              <a:gd name="connsiteY1" fmla="*/ 0 h 2373711"/>
              <a:gd name="connsiteX2" fmla="*/ 4774986 w 5368414"/>
              <a:gd name="connsiteY2" fmla="*/ 0 h 2373711"/>
              <a:gd name="connsiteX3" fmla="*/ 5368414 w 5368414"/>
              <a:gd name="connsiteY3" fmla="*/ 2373711 h 2373711"/>
              <a:gd name="connsiteX4" fmla="*/ 0 w 5368414"/>
              <a:gd name="connsiteY4" fmla="*/ 2373711 h 2373711"/>
              <a:gd name="connsiteX0" fmla="*/ 0 w 5368414"/>
              <a:gd name="connsiteY0" fmla="*/ 2373712 h 2373712"/>
              <a:gd name="connsiteX1" fmla="*/ 593428 w 5368414"/>
              <a:gd name="connsiteY1" fmla="*/ 1 h 2373712"/>
              <a:gd name="connsiteX2" fmla="*/ 3498638 w 5368414"/>
              <a:gd name="connsiteY2" fmla="*/ 0 h 2373712"/>
              <a:gd name="connsiteX3" fmla="*/ 5368414 w 5368414"/>
              <a:gd name="connsiteY3" fmla="*/ 2373712 h 2373712"/>
              <a:gd name="connsiteX4" fmla="*/ 0 w 5368414"/>
              <a:gd name="connsiteY4" fmla="*/ 2373712 h 2373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8414" h="2373712">
                <a:moveTo>
                  <a:pt x="0" y="2373712"/>
                </a:moveTo>
                <a:lnTo>
                  <a:pt x="593428" y="1"/>
                </a:lnTo>
                <a:lnTo>
                  <a:pt x="3498638" y="0"/>
                </a:lnTo>
                <a:lnTo>
                  <a:pt x="5368414" y="2373712"/>
                </a:lnTo>
                <a:lnTo>
                  <a:pt x="0" y="2373712"/>
                </a:lnTo>
                <a:close/>
              </a:path>
            </a:pathLst>
          </a:cu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86A5C54F-D4D5-B540-B1B1-6ABBAB738A72}"/>
              </a:ext>
            </a:extLst>
          </p:cNvPr>
          <p:cNvSpPr>
            <a:spLocks noGrp="1"/>
          </p:cNvSpPr>
          <p:nvPr>
            <p:ph type="sldNum" idx="12"/>
          </p:nvPr>
        </p:nvSpPr>
        <p:spPr/>
        <p:txBody>
          <a:bodyPr/>
          <a:lstStyle/>
          <a:p>
            <a:fld id="{00000000-1234-1234-1234-123412341234}" type="slidenum">
              <a:rPr lang="en-US" smtClean="0"/>
              <a:pPr/>
              <a:t>12</a:t>
            </a:fld>
            <a:endParaRPr lang="en-US"/>
          </a:p>
        </p:txBody>
      </p:sp>
    </p:spTree>
    <p:extLst>
      <p:ext uri="{BB962C8B-B14F-4D97-AF65-F5344CB8AC3E}">
        <p14:creationId xmlns:p14="http://schemas.microsoft.com/office/powerpoint/2010/main" val="816128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072055" y="1745910"/>
            <a:ext cx="6159054" cy="2280400"/>
          </a:xfrm>
          <a:prstGeom prst="rect">
            <a:avLst/>
          </a:prstGeom>
          <a:noFill/>
          <a:ln>
            <a:noFill/>
          </a:ln>
        </p:spPr>
        <p:txBody>
          <a:bodyPr spcFirstLastPara="1" wrap="square" lIns="0" tIns="6455" rIns="0" bIns="0" anchor="t" anchorCtr="0">
            <a:noAutofit/>
          </a:bodyPr>
          <a:lstStyle/>
          <a:p>
            <a:pPr marL="464003" indent="-457200">
              <a:buFont typeface="Arial" charset="0"/>
              <a:buChar char="•"/>
            </a:pPr>
            <a:endParaRPr lang="en-US" sz="2800" dirty="0">
              <a:latin typeface="Calibri"/>
              <a:ea typeface="Calibri"/>
              <a:cs typeface="Calibri"/>
              <a:sym typeface="Calibri"/>
            </a:endParaRPr>
          </a:p>
          <a:p>
            <a:pPr marL="464003" indent="-457200">
              <a:buFont typeface="Arial" charset="0"/>
              <a:buChar char="•"/>
            </a:pPr>
            <a:r>
              <a:rPr lang="en-US" sz="2800" dirty="0">
                <a:latin typeface="Calibri"/>
                <a:ea typeface="Calibri"/>
                <a:cs typeface="Calibri"/>
                <a:sym typeface="Calibri"/>
              </a:rPr>
              <a:t>Last pandemic day (in data)</a:t>
            </a:r>
            <a:br>
              <a:rPr lang="en-US" sz="2800" dirty="0">
                <a:latin typeface="Calibri"/>
                <a:ea typeface="Calibri"/>
                <a:cs typeface="Calibri"/>
                <a:sym typeface="Calibri"/>
              </a:rPr>
            </a:br>
            <a:endParaRPr lang="en-US" sz="2800" dirty="0">
              <a:latin typeface="Calibri"/>
              <a:ea typeface="Calibri"/>
              <a:cs typeface="Calibri"/>
              <a:sym typeface="Calibri"/>
            </a:endParaRPr>
          </a:p>
          <a:p>
            <a:pPr marL="464003" indent="-457200">
              <a:buFont typeface="Arial" charset="0"/>
              <a:buChar char="•"/>
            </a:pPr>
            <a:r>
              <a:rPr lang="en-US" sz="2800" dirty="0">
                <a:latin typeface="Calibri"/>
                <a:ea typeface="Calibri"/>
                <a:cs typeface="Calibri"/>
                <a:sym typeface="Calibri"/>
              </a:rPr>
              <a:t>Median turnaround time</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4820294" cy="923330"/>
          </a:xfrm>
          <a:prstGeom prst="rect">
            <a:avLst/>
          </a:prstGeom>
          <a:noFill/>
        </p:spPr>
        <p:txBody>
          <a:bodyPr wrap="none" rtlCol="0">
            <a:spAutoFit/>
          </a:bodyPr>
          <a:lstStyle/>
          <a:p>
            <a:r>
              <a:rPr lang="en-US" sz="5400" dirty="0">
                <a:latin typeface="+mj-lt"/>
                <a:sym typeface="Calibri"/>
              </a:rPr>
              <a:t>summarize() examples</a:t>
            </a:r>
            <a:endParaRPr lang="en-US" sz="5400" dirty="0">
              <a:latin typeface="+mj-lt"/>
            </a:endParaRPr>
          </a:p>
        </p:txBody>
      </p:sp>
      <p:sp>
        <p:nvSpPr>
          <p:cNvPr id="2" name="Slide Number Placeholder 1">
            <a:extLst>
              <a:ext uri="{FF2B5EF4-FFF2-40B4-BE49-F238E27FC236}">
                <a16:creationId xmlns:a16="http://schemas.microsoft.com/office/drawing/2014/main" id="{229C0BF8-B7B6-FA41-AF0D-CC30AD751977}"/>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13</a:t>
            </a:fld>
            <a:endParaRPr lang="en-US">
              <a:solidFill>
                <a:prstClr val="black">
                  <a:lumMod val="95000"/>
                  <a:lumOff val="5000"/>
                </a:prstClr>
              </a:solidFill>
            </a:endParaRPr>
          </a:p>
        </p:txBody>
      </p:sp>
    </p:spTree>
    <p:extLst>
      <p:ext uri="{BB962C8B-B14F-4D97-AF65-F5344CB8AC3E}">
        <p14:creationId xmlns:p14="http://schemas.microsoft.com/office/powerpoint/2010/main" val="898396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Your Turn 2</a:t>
            </a:r>
          </a:p>
        </p:txBody>
      </p:sp>
      <p:sp>
        <p:nvSpPr>
          <p:cNvPr id="7"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lstStyle/>
          <a:p>
            <a:pPr marL="0" indent="0">
              <a:buNone/>
            </a:pPr>
            <a:r>
              <a:rPr lang="en-US" u="sng" dirty="0"/>
              <a:t>Consider:</a:t>
            </a:r>
          </a:p>
          <a:p>
            <a:pPr marL="0" indent="0">
              <a:buNone/>
            </a:pPr>
            <a:r>
              <a:rPr lang="en-US" dirty="0"/>
              <a:t>How would you calculate the median number of orders per day?</a:t>
            </a:r>
          </a:p>
        </p:txBody>
      </p:sp>
      <p:pic>
        <p:nvPicPr>
          <p:cNvPr id="4" name="Picture 3"/>
          <p:cNvPicPr>
            <a:picLocks noChangeAspect="1"/>
          </p:cNvPicPr>
          <p:nvPr/>
        </p:nvPicPr>
        <p:blipFill>
          <a:blip r:embed="rId3"/>
          <a:stretch>
            <a:fillRect/>
          </a:stretch>
        </p:blipFill>
        <p:spPr>
          <a:xfrm>
            <a:off x="9398000" y="5194300"/>
            <a:ext cx="2692400" cy="1498600"/>
          </a:xfrm>
          <a:prstGeom prst="rect">
            <a:avLst/>
          </a:prstGeom>
        </p:spPr>
      </p:pic>
      <p:sp>
        <p:nvSpPr>
          <p:cNvPr id="2" name="Slide Number Placeholder 1">
            <a:extLst>
              <a:ext uri="{FF2B5EF4-FFF2-40B4-BE49-F238E27FC236}">
                <a16:creationId xmlns:a16="http://schemas.microsoft.com/office/drawing/2014/main" id="{772F172F-643D-A741-B9E7-68CF01D3FA04}"/>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14</a:t>
            </a:fld>
            <a:endParaRPr lang="en-US">
              <a:solidFill>
                <a:prstClr val="black">
                  <a:lumMod val="95000"/>
                  <a:lumOff val="5000"/>
                </a:prstClr>
              </a:solidFill>
            </a:endParaRPr>
          </a:p>
        </p:txBody>
      </p:sp>
    </p:spTree>
    <p:extLst>
      <p:ext uri="{BB962C8B-B14F-4D97-AF65-F5344CB8AC3E}">
        <p14:creationId xmlns:p14="http://schemas.microsoft.com/office/powerpoint/2010/main" val="1093899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err="1">
                <a:solidFill>
                  <a:schemeClr val="tx1"/>
                </a:solidFill>
              </a:rPr>
              <a:t>group_by</a:t>
            </a:r>
            <a:r>
              <a:rPr lang="en-US" sz="5400" dirty="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478047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oogle Shape;154;p18"/>
          <p:cNvGraphicFramePr/>
          <p:nvPr>
            <p:extLst/>
          </p:nvPr>
        </p:nvGraphicFramePr>
        <p:xfrm>
          <a:off x="1629651" y="2861916"/>
          <a:ext cx="3622445"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5811233" y="2941197"/>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Google Shape;154;p18"/>
          <p:cNvGraphicFramePr/>
          <p:nvPr>
            <p:extLst/>
          </p:nvPr>
        </p:nvGraphicFramePr>
        <p:xfrm>
          <a:off x="7218468" y="2552806"/>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bl>
          </a:graphicData>
        </a:graphic>
      </p:graphicFrame>
      <p:sp>
        <p:nvSpPr>
          <p:cNvPr id="7" name="TextBox 6"/>
          <p:cNvSpPr txBox="1"/>
          <p:nvPr/>
        </p:nvSpPr>
        <p:spPr>
          <a:xfrm>
            <a:off x="951213" y="686765"/>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9" name="Google Shape;154;p18"/>
          <p:cNvGraphicFramePr/>
          <p:nvPr>
            <p:extLst/>
          </p:nvPr>
        </p:nvGraphicFramePr>
        <p:xfrm>
          <a:off x="7510605" y="3129289"/>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bl>
          </a:graphicData>
        </a:graphic>
      </p:graphicFrame>
      <p:graphicFrame>
        <p:nvGraphicFramePr>
          <p:cNvPr id="10" name="Google Shape;154;p18"/>
          <p:cNvGraphicFramePr/>
          <p:nvPr>
            <p:extLst/>
          </p:nvPr>
        </p:nvGraphicFramePr>
        <p:xfrm>
          <a:off x="7802743" y="3705772"/>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2" name="Slide Number Placeholder 1">
            <a:extLst>
              <a:ext uri="{FF2B5EF4-FFF2-40B4-BE49-F238E27FC236}">
                <a16:creationId xmlns:a16="http://schemas.microsoft.com/office/drawing/2014/main" id="{A4C631FB-6DDC-A24C-98A6-8E3AC66438E8}"/>
              </a:ext>
            </a:extLst>
          </p:cNvPr>
          <p:cNvSpPr>
            <a:spLocks noGrp="1"/>
          </p:cNvSpPr>
          <p:nvPr>
            <p:ph type="sldNum" idx="12"/>
          </p:nvPr>
        </p:nvSpPr>
        <p:spPr/>
        <p:txBody>
          <a:bodyPr/>
          <a:lstStyle/>
          <a:p>
            <a:fld id="{00000000-1234-1234-1234-123412341234}" type="slidenum">
              <a:rPr lang="en-US" smtClean="0"/>
              <a:pPr/>
              <a:t>16</a:t>
            </a:fld>
            <a:endParaRPr lang="en-US"/>
          </a:p>
        </p:txBody>
      </p:sp>
    </p:spTree>
    <p:extLst>
      <p:ext uri="{BB962C8B-B14F-4D97-AF65-F5344CB8AC3E}">
        <p14:creationId xmlns:p14="http://schemas.microsoft.com/office/powerpoint/2010/main" val="196099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2054" y="712657"/>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645979"/>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704322"/>
            <a:ext cx="842445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a:solidFill>
                  <a:srgbClr val="538DD5"/>
                </a:solidFill>
                <a:latin typeface="Consolas" panose="020B0609020204030204" pitchFamily="49" charset="0"/>
                <a:ea typeface="Courier New"/>
                <a:cs typeface="Consolas" panose="020B0609020204030204" pitchFamily="49" charset="0"/>
                <a:sym typeface="Courier New"/>
              </a:rPr>
              <a:t>variable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8" name="Google Shape;137;p17"/>
          <p:cNvSpPr/>
          <p:nvPr/>
        </p:nvSpPr>
        <p:spPr>
          <a:xfrm>
            <a:off x="3055666" y="3774494"/>
            <a:ext cx="3135583" cy="2033420"/>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29596 h 2448216"/>
              <a:gd name="connsiteX1" fmla="*/ 263730 w 2183801"/>
              <a:gd name="connsiteY1" fmla="*/ 865866 h 2448216"/>
              <a:gd name="connsiteX2" fmla="*/ 1209057 w 2183801"/>
              <a:gd name="connsiteY2" fmla="*/ 843552 h 2448216"/>
              <a:gd name="connsiteX3" fmla="*/ 1806423 w 2183801"/>
              <a:gd name="connsiteY3" fmla="*/ 0 h 2448216"/>
              <a:gd name="connsiteX4" fmla="*/ 1478117 w 2183801"/>
              <a:gd name="connsiteY4" fmla="*/ 877024 h 2448216"/>
              <a:gd name="connsiteX5" fmla="*/ 1920071 w 2183801"/>
              <a:gd name="connsiteY5" fmla="*/ 865866 h 2448216"/>
              <a:gd name="connsiteX6" fmla="*/ 2183801 w 2183801"/>
              <a:gd name="connsiteY6" fmla="*/ 1129596 h 2448216"/>
              <a:gd name="connsiteX7" fmla="*/ 2183801 w 2183801"/>
              <a:gd name="connsiteY7" fmla="*/ 1129591 h 2448216"/>
              <a:gd name="connsiteX8" fmla="*/ 2183801 w 2183801"/>
              <a:gd name="connsiteY8" fmla="*/ 1129591 h 2448216"/>
              <a:gd name="connsiteX9" fmla="*/ 2183801 w 2183801"/>
              <a:gd name="connsiteY9" fmla="*/ 1525179 h 2448216"/>
              <a:gd name="connsiteX10" fmla="*/ 2183801 w 2183801"/>
              <a:gd name="connsiteY10" fmla="*/ 2184486 h 2448216"/>
              <a:gd name="connsiteX11" fmla="*/ 1920071 w 2183801"/>
              <a:gd name="connsiteY11" fmla="*/ 2448216 h 2448216"/>
              <a:gd name="connsiteX12" fmla="*/ 909917 w 2183801"/>
              <a:gd name="connsiteY12" fmla="*/ 2448216 h 2448216"/>
              <a:gd name="connsiteX13" fmla="*/ 363967 w 2183801"/>
              <a:gd name="connsiteY13" fmla="*/ 2448216 h 2448216"/>
              <a:gd name="connsiteX14" fmla="*/ 363967 w 2183801"/>
              <a:gd name="connsiteY14" fmla="*/ 2448216 h 2448216"/>
              <a:gd name="connsiteX15" fmla="*/ 263730 w 2183801"/>
              <a:gd name="connsiteY15" fmla="*/ 2448216 h 2448216"/>
              <a:gd name="connsiteX16" fmla="*/ 0 w 2183801"/>
              <a:gd name="connsiteY16" fmla="*/ 2184486 h 2448216"/>
              <a:gd name="connsiteX17" fmla="*/ 0 w 2183801"/>
              <a:gd name="connsiteY17" fmla="*/ 1525179 h 2448216"/>
              <a:gd name="connsiteX18" fmla="*/ 0 w 2183801"/>
              <a:gd name="connsiteY18" fmla="*/ 1129591 h 2448216"/>
              <a:gd name="connsiteX19" fmla="*/ 0 w 2183801"/>
              <a:gd name="connsiteY19" fmla="*/ 1129591 h 2448216"/>
              <a:gd name="connsiteX20" fmla="*/ 0 w 2183801"/>
              <a:gd name="connsiteY20" fmla="*/ 1129596 h 244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48216">
                <a:moveTo>
                  <a:pt x="0" y="1129596"/>
                </a:moveTo>
                <a:cubicBezTo>
                  <a:pt x="0" y="983942"/>
                  <a:pt x="118076" y="865866"/>
                  <a:pt x="263730" y="865866"/>
                </a:cubicBezTo>
                <a:lnTo>
                  <a:pt x="1209057" y="843552"/>
                </a:lnTo>
                <a:lnTo>
                  <a:pt x="1806423" y="0"/>
                </a:lnTo>
                <a:lnTo>
                  <a:pt x="1478117" y="877024"/>
                </a:lnTo>
                <a:lnTo>
                  <a:pt x="1920071" y="865866"/>
                </a:lnTo>
                <a:cubicBezTo>
                  <a:pt x="2065725" y="865866"/>
                  <a:pt x="2183801" y="983942"/>
                  <a:pt x="2183801" y="1129596"/>
                </a:cubicBezTo>
                <a:lnTo>
                  <a:pt x="2183801" y="1129591"/>
                </a:lnTo>
                <a:lnTo>
                  <a:pt x="2183801" y="1129591"/>
                </a:lnTo>
                <a:lnTo>
                  <a:pt x="2183801" y="1525179"/>
                </a:lnTo>
                <a:lnTo>
                  <a:pt x="2183801" y="2184486"/>
                </a:lnTo>
                <a:cubicBezTo>
                  <a:pt x="2183801" y="2330140"/>
                  <a:pt x="2065725" y="2448216"/>
                  <a:pt x="1920071" y="2448216"/>
                </a:cubicBezTo>
                <a:lnTo>
                  <a:pt x="909917" y="2448216"/>
                </a:lnTo>
                <a:lnTo>
                  <a:pt x="363967" y="2448216"/>
                </a:lnTo>
                <a:lnTo>
                  <a:pt x="363967" y="2448216"/>
                </a:lnTo>
                <a:lnTo>
                  <a:pt x="263730" y="2448216"/>
                </a:lnTo>
                <a:cubicBezTo>
                  <a:pt x="118076" y="2448216"/>
                  <a:pt x="0" y="2330140"/>
                  <a:pt x="0" y="2184486"/>
                </a:cubicBezTo>
                <a:lnTo>
                  <a:pt x="0" y="1525179"/>
                </a:lnTo>
                <a:lnTo>
                  <a:pt x="0" y="1129591"/>
                </a:lnTo>
                <a:lnTo>
                  <a:pt x="0" y="1129591"/>
                </a:lnTo>
                <a:lnTo>
                  <a:pt x="0" y="1129596"/>
                </a:lnTo>
                <a:close/>
              </a:path>
            </a:pathLst>
          </a:custGeom>
          <a:solidFill>
            <a:srgbClr val="78AAD6"/>
          </a:solidFill>
          <a:ln>
            <a:noFill/>
          </a:ln>
        </p:spPr>
        <p:txBody>
          <a:bodyPr spcFirstLastPara="1" wrap="square" lIns="0" tIns="0" rIns="0" bIns="0" anchor="t" anchorCtr="0">
            <a:noAutofit/>
          </a:bodyPr>
          <a:lstStyle/>
          <a:p>
            <a:endParaRPr sz="964"/>
          </a:p>
        </p:txBody>
      </p:sp>
      <p:sp>
        <p:nvSpPr>
          <p:cNvPr id="9" name="Google Shape;138;p17"/>
          <p:cNvSpPr txBox="1"/>
          <p:nvPr/>
        </p:nvSpPr>
        <p:spPr>
          <a:xfrm>
            <a:off x="3210763" y="4664104"/>
            <a:ext cx="2913812"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of variable to group by</a:t>
            </a:r>
            <a:endParaRPr sz="2800" dirty="0">
              <a:latin typeface="Trebuchet MS"/>
              <a:ea typeface="Trebuchet MS"/>
              <a:cs typeface="Trebuchet MS"/>
              <a:sym typeface="Trebuchet MS"/>
            </a:endParaRPr>
          </a:p>
        </p:txBody>
      </p:sp>
      <p:sp>
        <p:nvSpPr>
          <p:cNvPr id="13" name="Google Shape;296;p32"/>
          <p:cNvSpPr txBox="1"/>
          <p:nvPr/>
        </p:nvSpPr>
        <p:spPr>
          <a:xfrm>
            <a:off x="1072054" y="2075342"/>
            <a:ext cx="1076259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Grouping observations based on a specific </a:t>
            </a:r>
            <a:r>
              <a:rPr lang="en-US" sz="3200" i="1" dirty="0">
                <a:solidFill>
                  <a:srgbClr val="0070C0"/>
                </a:solidFill>
                <a:latin typeface="Calibri"/>
                <a:ea typeface="Calibri"/>
                <a:cs typeface="Calibri"/>
                <a:sym typeface="Calibri"/>
              </a:rPr>
              <a:t>variable</a:t>
            </a:r>
            <a:r>
              <a:rPr lang="en-US" sz="3200" i="1" dirty="0">
                <a:latin typeface="Calibri"/>
                <a:ea typeface="Calibri"/>
                <a:cs typeface="Calibri"/>
                <a:sym typeface="Calibri"/>
              </a:rPr>
              <a:t>’s values</a:t>
            </a:r>
            <a:endParaRPr sz="3200" i="1"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a:extLst>
              <a:ext uri="{FF2B5EF4-FFF2-40B4-BE49-F238E27FC236}">
                <a16:creationId xmlns:a16="http://schemas.microsoft.com/office/drawing/2014/main" id="{B1D16E8C-8E13-4847-82B5-B1A5A1AB675C}"/>
              </a:ext>
            </a:extLst>
          </p:cNvPr>
          <p:cNvSpPr>
            <a:spLocks noGrp="1"/>
          </p:cNvSpPr>
          <p:nvPr>
            <p:ph type="sldNum" idx="12"/>
          </p:nvPr>
        </p:nvSpPr>
        <p:spPr/>
        <p:txBody>
          <a:bodyPr/>
          <a:lstStyle/>
          <a:p>
            <a:fld id="{00000000-1234-1234-1234-123412341234}" type="slidenum">
              <a:rPr lang="en-US" smtClean="0"/>
              <a:pPr/>
              <a:t>17</a:t>
            </a:fld>
            <a:endParaRPr lang="en-US"/>
          </a:p>
        </p:txBody>
      </p:sp>
    </p:spTree>
    <p:extLst>
      <p:ext uri="{BB962C8B-B14F-4D97-AF65-F5344CB8AC3E}">
        <p14:creationId xmlns:p14="http://schemas.microsoft.com/office/powerpoint/2010/main" val="192450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255454"/>
            <a:ext cx="10762593" cy="12841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313797"/>
            <a:ext cx="842445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endPar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endParaRP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7335447"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endParaRPr sz="3200" i="1" dirty="0">
              <a:solidFill>
                <a:srgbClr val="0070C0"/>
              </a:solidFill>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2" name="Picture 11">
            <a:extLst>
              <a:ext uri="{FF2B5EF4-FFF2-40B4-BE49-F238E27FC236}">
                <a16:creationId xmlns:a16="http://schemas.microsoft.com/office/drawing/2014/main" id="{8DF64473-2DDE-EB4D-8BA5-28D9E3923954}"/>
              </a:ext>
            </a:extLst>
          </p:cNvPr>
          <p:cNvPicPr>
            <a:picLocks noChangeAspect="1"/>
          </p:cNvPicPr>
          <p:nvPr/>
        </p:nvPicPr>
        <p:blipFill>
          <a:blip r:embed="rId4"/>
          <a:stretch>
            <a:fillRect/>
          </a:stretch>
        </p:blipFill>
        <p:spPr>
          <a:xfrm>
            <a:off x="1873045" y="3663949"/>
            <a:ext cx="6764594" cy="3100439"/>
          </a:xfrm>
          <a:prstGeom prst="rect">
            <a:avLst/>
          </a:prstGeom>
        </p:spPr>
      </p:pic>
      <p:sp>
        <p:nvSpPr>
          <p:cNvPr id="14" name="Rounded Rectangle 13">
            <a:extLst>
              <a:ext uri="{FF2B5EF4-FFF2-40B4-BE49-F238E27FC236}">
                <a16:creationId xmlns:a16="http://schemas.microsoft.com/office/drawing/2014/main" id="{8D4421FF-4B94-2142-9F28-7551BEAB67CA}"/>
              </a:ext>
            </a:extLst>
          </p:cNvPr>
          <p:cNvSpPr/>
          <p:nvPr/>
        </p:nvSpPr>
        <p:spPr>
          <a:xfrm>
            <a:off x="1887793" y="4026171"/>
            <a:ext cx="3849329" cy="344103"/>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B5F6A2CB-DD11-A143-9230-A63275FF4077}"/>
              </a:ext>
            </a:extLst>
          </p:cNvPr>
          <p:cNvSpPr>
            <a:spLocks noGrp="1"/>
          </p:cNvSpPr>
          <p:nvPr>
            <p:ph type="sldNum" idx="12"/>
          </p:nvPr>
        </p:nvSpPr>
        <p:spPr/>
        <p:txBody>
          <a:bodyPr/>
          <a:lstStyle/>
          <a:p>
            <a:fld id="{00000000-1234-1234-1234-123412341234}" type="slidenum">
              <a:rPr lang="en-US" smtClean="0"/>
              <a:pPr/>
              <a:t>18</a:t>
            </a:fld>
            <a:endParaRPr lang="en-US"/>
          </a:p>
        </p:txBody>
      </p:sp>
    </p:spTree>
    <p:extLst>
      <p:ext uri="{BB962C8B-B14F-4D97-AF65-F5344CB8AC3E}">
        <p14:creationId xmlns:p14="http://schemas.microsoft.com/office/powerpoint/2010/main" val="4041644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255454"/>
            <a:ext cx="10762593" cy="162800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313797"/>
            <a:ext cx="9392596" cy="1569660"/>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select(</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mrn</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pan_day</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clinic_name</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%&gt;% </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clinic_name</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9621448"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r>
              <a:rPr lang="en-US" sz="3200" i="1" dirty="0">
                <a:latin typeface="Calibri"/>
                <a:ea typeface="Calibri"/>
                <a:cs typeface="Calibri"/>
                <a:sym typeface="Calibri"/>
              </a:rPr>
              <a:t>` and `</a:t>
            </a:r>
            <a:r>
              <a:rPr lang="en-US" sz="3200" i="1" dirty="0" err="1">
                <a:solidFill>
                  <a:srgbClr val="0070C0"/>
                </a:solidFill>
                <a:latin typeface="Calibri"/>
                <a:ea typeface="Calibri"/>
                <a:cs typeface="Calibri"/>
                <a:sym typeface="Calibri"/>
              </a:rPr>
              <a:t>clinic_name</a:t>
            </a:r>
            <a:r>
              <a:rPr lang="en-US" sz="3200" i="1" dirty="0">
                <a:latin typeface="Calibri"/>
                <a:ea typeface="Calibri"/>
                <a:cs typeface="Calibri"/>
                <a:sym typeface="Calibri"/>
              </a:rPr>
              <a:t>`</a:t>
            </a:r>
            <a:endParaRPr sz="3200" i="1" dirty="0">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3" name="Picture 2">
            <a:extLst>
              <a:ext uri="{FF2B5EF4-FFF2-40B4-BE49-F238E27FC236}">
                <a16:creationId xmlns:a16="http://schemas.microsoft.com/office/drawing/2014/main" id="{36E539E9-ED60-DF4D-8DB8-036D1A475200}"/>
              </a:ext>
            </a:extLst>
          </p:cNvPr>
          <p:cNvPicPr>
            <a:picLocks noChangeAspect="1"/>
          </p:cNvPicPr>
          <p:nvPr/>
        </p:nvPicPr>
        <p:blipFill>
          <a:blip r:embed="rId4"/>
          <a:stretch>
            <a:fillRect/>
          </a:stretch>
        </p:blipFill>
        <p:spPr>
          <a:xfrm>
            <a:off x="1641987" y="3980967"/>
            <a:ext cx="5463458" cy="2731729"/>
          </a:xfrm>
          <a:prstGeom prst="rect">
            <a:avLst/>
          </a:prstGeom>
        </p:spPr>
      </p:pic>
      <p:sp>
        <p:nvSpPr>
          <p:cNvPr id="12" name="Rounded Rectangle 11">
            <a:extLst>
              <a:ext uri="{FF2B5EF4-FFF2-40B4-BE49-F238E27FC236}">
                <a16:creationId xmlns:a16="http://schemas.microsoft.com/office/drawing/2014/main" id="{4D4E7655-247D-EE4F-844A-69AB1769C681}"/>
              </a:ext>
            </a:extLst>
          </p:cNvPr>
          <p:cNvSpPr/>
          <p:nvPr/>
        </p:nvSpPr>
        <p:spPr>
          <a:xfrm>
            <a:off x="1597744" y="4262283"/>
            <a:ext cx="5463458" cy="398207"/>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6B85407-93C6-2045-80B4-B7720C0368F8}"/>
              </a:ext>
            </a:extLst>
          </p:cNvPr>
          <p:cNvSpPr>
            <a:spLocks noGrp="1"/>
          </p:cNvSpPr>
          <p:nvPr>
            <p:ph type="sldNum" idx="12"/>
          </p:nvPr>
        </p:nvSpPr>
        <p:spPr/>
        <p:txBody>
          <a:bodyPr/>
          <a:lstStyle/>
          <a:p>
            <a:fld id="{00000000-1234-1234-1234-123412341234}" type="slidenum">
              <a:rPr lang="en-US" smtClean="0"/>
              <a:pPr/>
              <a:t>19</a:t>
            </a:fld>
            <a:endParaRPr lang="en-US"/>
          </a:p>
        </p:txBody>
      </p:sp>
    </p:spTree>
    <p:extLst>
      <p:ext uri="{BB962C8B-B14F-4D97-AF65-F5344CB8AC3E}">
        <p14:creationId xmlns:p14="http://schemas.microsoft.com/office/powerpoint/2010/main" val="3832152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 name="Table 88"/>
          <p:cNvGraphicFramePr>
            <a:graphicFrameLocks noGrp="1"/>
          </p:cNvGraphicFramePr>
          <p:nvPr>
            <p:extLst/>
          </p:nvPr>
        </p:nvGraphicFramePr>
        <p:xfrm>
          <a:off x="883579" y="287674"/>
          <a:ext cx="10880330" cy="6138809"/>
        </p:xfrm>
        <a:graphic>
          <a:graphicData uri="http://schemas.openxmlformats.org/drawingml/2006/table">
            <a:tbl>
              <a:tblPr/>
              <a:tblGrid>
                <a:gridCol w="2176062">
                  <a:extLst>
                    <a:ext uri="{9D8B030D-6E8A-4147-A177-3AD203B41FA5}">
                      <a16:colId xmlns:a16="http://schemas.microsoft.com/office/drawing/2014/main" val="3165365227"/>
                    </a:ext>
                  </a:extLst>
                </a:gridCol>
                <a:gridCol w="4352134">
                  <a:extLst>
                    <a:ext uri="{9D8B030D-6E8A-4147-A177-3AD203B41FA5}">
                      <a16:colId xmlns:a16="http://schemas.microsoft.com/office/drawing/2014/main" val="3978612482"/>
                    </a:ext>
                  </a:extLst>
                </a:gridCol>
                <a:gridCol w="4352134">
                  <a:extLst>
                    <a:ext uri="{9D8B030D-6E8A-4147-A177-3AD203B41FA5}">
                      <a16:colId xmlns:a16="http://schemas.microsoft.com/office/drawing/2014/main" val="974137365"/>
                    </a:ext>
                  </a:extLst>
                </a:gridCol>
              </a:tblGrid>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July 16 2020</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panose="020B0604020202020204" pitchFamily="34" charset="0"/>
                        </a:rPr>
                        <a:t>Session</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panose="020B0604020202020204" pitchFamily="34" charset="0"/>
                        </a:rPr>
                        <a:t>Instructor</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90944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1:00 pm - 1:30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Instructor Introductions, Introduction to technology</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err="1">
                          <a:solidFill>
                            <a:srgbClr val="212121"/>
                          </a:solidFill>
                          <a:effectLst/>
                          <a:latin typeface="Arial" panose="020B0604020202020204" pitchFamily="34" charset="0"/>
                          <a:ea typeface="+mn-ea"/>
                          <a:cs typeface="+mn-cs"/>
                        </a:rPr>
                        <a:t>Amrom</a:t>
                      </a:r>
                      <a:r>
                        <a:rPr lang="en-US" sz="1800" b="0" i="0" u="none" strike="noStrike" kern="1200" dirty="0">
                          <a:solidFill>
                            <a:srgbClr val="212121"/>
                          </a:solidFill>
                          <a:effectLst/>
                          <a:latin typeface="Arial" panose="020B0604020202020204" pitchFamily="34" charset="0"/>
                          <a:ea typeface="+mn-ea"/>
                          <a:cs typeface="+mn-cs"/>
                        </a:rPr>
                        <a:t> Obstfeld</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1:30 pm - 2:15 pm</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Introduction to R and </a:t>
                      </a:r>
                      <a:r>
                        <a:rPr lang="en-US" sz="1800" b="0" i="0" u="none" strike="noStrike" kern="1200" dirty="0" err="1">
                          <a:solidFill>
                            <a:srgbClr val="212121"/>
                          </a:solidFill>
                          <a:effectLst/>
                          <a:latin typeface="Arial" panose="020B0604020202020204" pitchFamily="34" charset="0"/>
                          <a:ea typeface="+mn-ea"/>
                          <a:cs typeface="+mn-cs"/>
                        </a:rPr>
                        <a:t>RStudio</a:t>
                      </a:r>
                      <a:r>
                        <a:rPr lang="en-US" sz="1800" b="0" i="0" u="none" strike="noStrike" kern="1200" dirty="0">
                          <a:solidFill>
                            <a:srgbClr val="212121"/>
                          </a:solidFill>
                          <a:effectLst/>
                          <a:latin typeface="Arial" panose="020B0604020202020204" pitchFamily="34" charset="0"/>
                          <a:ea typeface="+mn-ea"/>
                          <a:cs typeface="+mn-cs"/>
                        </a:rPr>
                        <a:t>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Joe Rudolf</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2:30 pm - 3:15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R basics for Reproducible Reporting</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Patrick Mathias</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3:30 pm - 5:00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Visualization in R</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Stephan Kadauke</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653741">
                <a:tc>
                  <a:txBody>
                    <a:bodyPr/>
                    <a:lstStyle/>
                    <a:p>
                      <a:pPr rtl="0" fontAlgn="t">
                        <a:spcBef>
                          <a:spcPts val="0"/>
                        </a:spcBef>
                        <a:spcAft>
                          <a:spcPts val="1500"/>
                        </a:spcAft>
                      </a:pPr>
                      <a:r>
                        <a:rPr lang="en-US" sz="1800" b="0" i="0" u="none" strike="noStrike">
                          <a:solidFill>
                            <a:srgbClr val="000000"/>
                          </a:solidFill>
                          <a:effectLst/>
                          <a:latin typeface="Arial" panose="020B0604020202020204" pitchFamily="34" charset="0"/>
                        </a:rPr>
                        <a:t>July 17 2020</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a:effectLst/>
                        </a:rPr>
                      </a:b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a:effectLst/>
                        </a:rPr>
                      </a:b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1:00 pm - 2:30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Transformation </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Amrom Obstfeld</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2:45 pm - 4:15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Statistical Analysis in R</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Dan Herman</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4:30 pm - 5:00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Advanced Reporting in R</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Patrick Mathias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
        <p:nvSpPr>
          <p:cNvPr id="2" name="Rectangle 1"/>
          <p:cNvSpPr/>
          <p:nvPr/>
        </p:nvSpPr>
        <p:spPr>
          <a:xfrm>
            <a:off x="883579" y="5138436"/>
            <a:ext cx="10880330" cy="611312"/>
          </a:xfrm>
          <a:prstGeom prst="rect">
            <a:avLst/>
          </a:prstGeom>
          <a:solidFill>
            <a:schemeClr val="accent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2F0CC0BC-B4B4-D54E-A9AB-41954C57D9A1}" type="slidenum">
              <a:rPr lang="en-US" sz="1050" smtClean="0"/>
              <a:t>2</a:t>
            </a:fld>
            <a:endParaRPr lang="en-US" dirty="0"/>
          </a:p>
        </p:txBody>
      </p:sp>
    </p:spTree>
    <p:extLst>
      <p:ext uri="{BB962C8B-B14F-4D97-AF65-F5344CB8AC3E}">
        <p14:creationId xmlns:p14="http://schemas.microsoft.com/office/powerpoint/2010/main" val="1982995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err="1">
                <a:solidFill>
                  <a:schemeClr val="tx1"/>
                </a:solidFill>
              </a:rPr>
              <a:t>group_by</a:t>
            </a:r>
            <a:r>
              <a:rPr lang="en-US" sz="5400" dirty="0">
                <a:solidFill>
                  <a:schemeClr val="tx1"/>
                </a:solidFill>
              </a:rPr>
              <a:t>() %&gt;% summarize()</a:t>
            </a:r>
            <a:endParaRPr lang="en-US" dirty="0">
              <a:solidFill>
                <a:schemeClr val="tx1"/>
              </a:solidFill>
            </a:endParaRPr>
          </a:p>
        </p:txBody>
      </p:sp>
    </p:spTree>
    <p:extLst>
      <p:ext uri="{BB962C8B-B14F-4D97-AF65-F5344CB8AC3E}">
        <p14:creationId xmlns:p14="http://schemas.microsoft.com/office/powerpoint/2010/main" val="2827583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90984" y="758471"/>
            <a:ext cx="2468688" cy="923330"/>
          </a:xfrm>
          <a:prstGeom prst="rect">
            <a:avLst/>
          </a:prstGeom>
          <a:noFill/>
        </p:spPr>
        <p:txBody>
          <a:bodyPr wrap="none" rtlCol="0">
            <a:spAutoFit/>
          </a:bodyPr>
          <a:lstStyle/>
          <a:p>
            <a:pPr algn="ctr"/>
            <a:r>
              <a:rPr lang="en-US" sz="5400" dirty="0" err="1">
                <a:latin typeface="+mj-lt"/>
                <a:sym typeface="Calibri"/>
              </a:rPr>
              <a:t>group_by</a:t>
            </a:r>
            <a:r>
              <a:rPr lang="en-US" sz="5400" dirty="0">
                <a:latin typeface="+mj-lt"/>
                <a:sym typeface="Calibri"/>
              </a:rPr>
              <a:t>()</a:t>
            </a:r>
            <a:endParaRPr lang="en-US" sz="5400" dirty="0">
              <a:latin typeface="+mj-lt"/>
            </a:endParaRPr>
          </a:p>
        </p:txBody>
      </p:sp>
      <p:sp>
        <p:nvSpPr>
          <p:cNvPr id="8" name="TextBox 7"/>
          <p:cNvSpPr txBox="1"/>
          <p:nvPr/>
        </p:nvSpPr>
        <p:spPr>
          <a:xfrm>
            <a:off x="5281663" y="783873"/>
            <a:ext cx="2875531" cy="923330"/>
          </a:xfrm>
          <a:prstGeom prst="rect">
            <a:avLst/>
          </a:prstGeom>
          <a:noFill/>
        </p:spPr>
        <p:txBody>
          <a:bodyPr wrap="none" rtlCol="0">
            <a:spAutoFit/>
          </a:bodyPr>
          <a:lstStyle/>
          <a:p>
            <a:pPr algn="ctr"/>
            <a:r>
              <a:rPr lang="en-US" sz="5400" dirty="0">
                <a:latin typeface="+mj-lt"/>
                <a:sym typeface="Calibri"/>
              </a:rPr>
              <a:t>summarize</a:t>
            </a:r>
            <a:r>
              <a:rPr lang="en-US" sz="5400" dirty="0">
                <a:latin typeface="Calibri"/>
                <a:sym typeface="Calibri"/>
              </a:rPr>
              <a:t>()</a:t>
            </a:r>
            <a:endParaRPr lang="en-US" dirty="0"/>
          </a:p>
        </p:txBody>
      </p:sp>
      <p:sp>
        <p:nvSpPr>
          <p:cNvPr id="9" name="TextBox 8"/>
          <p:cNvSpPr txBox="1"/>
          <p:nvPr/>
        </p:nvSpPr>
        <p:spPr>
          <a:xfrm>
            <a:off x="3521410" y="831373"/>
            <a:ext cx="1598515" cy="923330"/>
          </a:xfrm>
          <a:prstGeom prst="rect">
            <a:avLst/>
          </a:prstGeom>
          <a:noFill/>
        </p:spPr>
        <p:txBody>
          <a:bodyPr wrap="none" rtlCol="0">
            <a:spAutoFit/>
          </a:bodyPr>
          <a:lstStyle/>
          <a:p>
            <a:r>
              <a:rPr lang="en-US" sz="5400" dirty="0">
                <a:latin typeface="+mj-lt"/>
                <a:sym typeface="Calibri"/>
              </a:rPr>
              <a:t>%&gt;%</a:t>
            </a:r>
            <a:endParaRPr lang="en-US" sz="5400" dirty="0">
              <a:latin typeface="+mj-lt"/>
            </a:endParaRPr>
          </a:p>
        </p:txBody>
      </p:sp>
      <p:graphicFrame>
        <p:nvGraphicFramePr>
          <p:cNvPr id="3" name="Google Shape;154;p18"/>
          <p:cNvGraphicFramePr/>
          <p:nvPr>
            <p:extLst/>
          </p:nvPr>
        </p:nvGraphicFramePr>
        <p:xfrm>
          <a:off x="1606351" y="2967054"/>
          <a:ext cx="2401947"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4268089" y="396051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8077727" y="4303413"/>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5350840" y="2931327"/>
            <a:ext cx="2476438" cy="2690254"/>
            <a:chOff x="4377469" y="1940727"/>
            <a:chExt cx="2476438" cy="2690254"/>
          </a:xfrm>
        </p:grpSpPr>
        <p:graphicFrame>
          <p:nvGraphicFramePr>
            <p:cNvPr id="5" name="Google Shape;154;p18"/>
            <p:cNvGraphicFramePr/>
            <p:nvPr>
              <p:extLst/>
            </p:nvPr>
          </p:nvGraphicFramePr>
          <p:xfrm>
            <a:off x="4451960" y="1940727"/>
            <a:ext cx="2401947" cy="2690254"/>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11" name="Rounded Rectangle 10"/>
            <p:cNvSpPr/>
            <p:nvPr/>
          </p:nvSpPr>
          <p:spPr>
            <a:xfrm>
              <a:off x="4377470" y="2241176"/>
              <a:ext cx="2476437" cy="896471"/>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ounded Rectangle 11"/>
            <p:cNvSpPr/>
            <p:nvPr/>
          </p:nvSpPr>
          <p:spPr>
            <a:xfrm>
              <a:off x="4377470" y="3122313"/>
              <a:ext cx="2476437" cy="685800"/>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ounded Rectangle 12"/>
            <p:cNvSpPr/>
            <p:nvPr/>
          </p:nvSpPr>
          <p:spPr>
            <a:xfrm>
              <a:off x="4377469" y="3808113"/>
              <a:ext cx="2476437" cy="754334"/>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aphicFrame>
        <p:nvGraphicFramePr>
          <p:cNvPr id="14" name="Google Shape;154;p18"/>
          <p:cNvGraphicFramePr/>
          <p:nvPr>
            <p:extLst/>
          </p:nvPr>
        </p:nvGraphicFramePr>
        <p:xfrm>
          <a:off x="9169819" y="3482785"/>
          <a:ext cx="1409875" cy="1537288"/>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6"/>
                  </a:ext>
                </a:extLst>
              </a:tr>
            </a:tbl>
          </a:graphicData>
        </a:graphic>
      </p:graphicFrame>
      <p:sp>
        <p:nvSpPr>
          <p:cNvPr id="1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296;p32"/>
          <p:cNvSpPr txBox="1"/>
          <p:nvPr/>
        </p:nvSpPr>
        <p:spPr>
          <a:xfrm>
            <a:off x="1510050" y="2115906"/>
            <a:ext cx="7411101" cy="890808"/>
          </a:xfrm>
          <a:prstGeom prst="rect">
            <a:avLst/>
          </a:prstGeom>
          <a:noFill/>
          <a:ln>
            <a:noFill/>
          </a:ln>
        </p:spPr>
        <p:txBody>
          <a:bodyPr spcFirstLastPara="1" wrap="square" lIns="0" tIns="6455" rIns="0" bIns="0" anchor="t" anchorCtr="0">
            <a:noAutofit/>
          </a:bodyPr>
          <a:lstStyle/>
          <a:p>
            <a:pPr marL="6803"/>
            <a:r>
              <a:rPr lang="en-US" sz="3600" dirty="0">
                <a:latin typeface="Calibri"/>
                <a:ea typeface="Calibri"/>
                <a:cs typeface="Calibri"/>
                <a:sym typeface="Calibri"/>
              </a:rPr>
              <a:t>Make summaries of your data </a:t>
            </a:r>
            <a:r>
              <a:rPr lang="en-US" sz="3600" i="1" dirty="0">
                <a:latin typeface="Calibri"/>
                <a:ea typeface="Calibri"/>
                <a:cs typeface="Calibri"/>
                <a:sym typeface="Calibri"/>
              </a:rPr>
              <a:t>by group</a:t>
            </a:r>
            <a:endParaRPr sz="3600" i="1" dirty="0">
              <a:latin typeface="Calibri"/>
              <a:ea typeface="Calibri"/>
              <a:cs typeface="Calibri"/>
              <a:sym typeface="Calibri"/>
            </a:endParaRPr>
          </a:p>
        </p:txBody>
      </p:sp>
      <p:sp>
        <p:nvSpPr>
          <p:cNvPr id="18" name="Right Arrow 17"/>
          <p:cNvSpPr/>
          <p:nvPr/>
        </p:nvSpPr>
        <p:spPr>
          <a:xfrm rot="611046">
            <a:off x="8077727" y="3682611"/>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20988954" flipV="1">
            <a:off x="8077727" y="489285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A05E161B-D4A1-AE49-A8CB-75ABA6D6C546}"/>
              </a:ext>
            </a:extLst>
          </p:cNvPr>
          <p:cNvSpPr>
            <a:spLocks noGrp="1"/>
          </p:cNvSpPr>
          <p:nvPr>
            <p:ph type="sldNum" idx="12"/>
          </p:nvPr>
        </p:nvSpPr>
        <p:spPr/>
        <p:txBody>
          <a:bodyPr/>
          <a:lstStyle/>
          <a:p>
            <a:fld id="{00000000-1234-1234-1234-123412341234}" type="slidenum">
              <a:rPr lang="en-US" smtClean="0"/>
              <a:pPr/>
              <a:t>21</a:t>
            </a:fld>
            <a:endParaRPr lang="en-US"/>
          </a:p>
        </p:txBody>
      </p:sp>
    </p:spTree>
    <p:extLst>
      <p:ext uri="{BB962C8B-B14F-4D97-AF65-F5344CB8AC3E}">
        <p14:creationId xmlns:p14="http://schemas.microsoft.com/office/powerpoint/2010/main" val="932260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extLst/>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825971"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nvPr>
        </p:nvGraphicFramePr>
        <p:xfrm>
          <a:off x="6655443" y="4358675"/>
          <a:ext cx="2051392" cy="89234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latin typeface="Consolas" panose="020B0609020204030204" pitchFamily="49" charset="0"/>
                <a:ea typeface="Courier New"/>
                <a:cs typeface="Consolas" panose="020B0609020204030204" pitchFamily="49" charset="0"/>
                <a:sym typeface="Courier New"/>
              </a:rPr>
              <a:t>order_count</a:t>
            </a:r>
            <a:r>
              <a:rPr lang="en-US" sz="2400" dirty="0">
                <a:latin typeface="Consolas" panose="020B0609020204030204" pitchFamily="49" charset="0"/>
                <a:ea typeface="Courier New"/>
                <a:cs typeface="Consolas" panose="020B0609020204030204" pitchFamily="49" charset="0"/>
                <a:sym typeface="Courier New"/>
              </a:rPr>
              <a:t> </a:t>
            </a:r>
            <a:r>
              <a:rPr lang="en-US" sz="32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chemeClr val="accent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
        <p:nvSpPr>
          <p:cNvPr id="2" name="Slide Number Placeholder 1">
            <a:extLst>
              <a:ext uri="{FF2B5EF4-FFF2-40B4-BE49-F238E27FC236}">
                <a16:creationId xmlns:a16="http://schemas.microsoft.com/office/drawing/2014/main" id="{B2448870-0ED3-3242-B314-5EF662407B2B}"/>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22</a:t>
            </a:fld>
            <a:endParaRPr lang="en-US">
              <a:solidFill>
                <a:prstClr val="black">
                  <a:lumMod val="95000"/>
                  <a:lumOff val="5000"/>
                </a:prstClr>
              </a:solidFill>
            </a:endParaRPr>
          </a:p>
        </p:txBody>
      </p:sp>
    </p:spTree>
    <p:extLst>
      <p:ext uri="{BB962C8B-B14F-4D97-AF65-F5344CB8AC3E}">
        <p14:creationId xmlns:p14="http://schemas.microsoft.com/office/powerpoint/2010/main" val="288509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extLst/>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825971"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2607393646"/>
              </p:ext>
            </p:extLst>
          </p:nvPr>
        </p:nvGraphicFramePr>
        <p:xfrm>
          <a:off x="8606339" y="4310789"/>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2</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778434246"/>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3</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3860153828"/>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25789013"/>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group_by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graphicFrame>
        <p:nvGraphicFramePr>
          <p:cNvPr id="10" name="Table 9">
            <a:extLst>
              <a:ext uri="{FF2B5EF4-FFF2-40B4-BE49-F238E27FC236}">
                <a16:creationId xmlns:a16="http://schemas.microsoft.com/office/drawing/2014/main" id="{F3C7F4C9-73FF-1A4B-95FE-6EB57DA1E636}"/>
              </a:ext>
            </a:extLst>
          </p:cNvPr>
          <p:cNvGraphicFramePr>
            <a:graphicFrameLocks noGrp="1"/>
          </p:cNvGraphicFramePr>
          <p:nvPr>
            <p:extLst>
              <p:ext uri="{D42A27DB-BD31-4B8C-83A1-F6EECF244321}">
                <p14:modId xmlns:p14="http://schemas.microsoft.com/office/powerpoint/2010/main" val="1430495055"/>
              </p:ext>
            </p:extLst>
          </p:nvPr>
        </p:nvGraphicFramePr>
        <p:xfrm>
          <a:off x="6554947" y="4302888"/>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394885157"/>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362528972"/>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121703329"/>
                  </a:ext>
                </a:extLst>
              </a:tr>
            </a:tbl>
          </a:graphicData>
        </a:graphic>
      </p:graphicFrame>
      <p:sp>
        <p:nvSpPr>
          <p:cNvPr id="2" name="Slide Number Placeholder 1">
            <a:extLst>
              <a:ext uri="{FF2B5EF4-FFF2-40B4-BE49-F238E27FC236}">
                <a16:creationId xmlns:a16="http://schemas.microsoft.com/office/drawing/2014/main" id="{9E48272B-99B2-1946-A912-08311EBA70FF}"/>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23</a:t>
            </a:fld>
            <a:endParaRPr lang="en-US">
              <a:solidFill>
                <a:prstClr val="black">
                  <a:lumMod val="95000"/>
                  <a:lumOff val="5000"/>
                </a:prstClr>
              </a:solidFill>
            </a:endParaRPr>
          </a:p>
        </p:txBody>
      </p:sp>
    </p:spTree>
    <p:extLst>
      <p:ext uri="{BB962C8B-B14F-4D97-AF65-F5344CB8AC3E}">
        <p14:creationId xmlns:p14="http://schemas.microsoft.com/office/powerpoint/2010/main" val="88286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6A2D24-E81A-8241-8BE4-10C628CAAAB4}"/>
              </a:ext>
            </a:extLst>
          </p:cNvPr>
          <p:cNvSpPr>
            <a:spLocks noGrp="1"/>
          </p:cNvSpPr>
          <p:nvPr>
            <p:ph type="title"/>
          </p:nvPr>
        </p:nvSpPr>
        <p:spPr>
          <a:xfrm>
            <a:off x="1176528" y="737616"/>
            <a:ext cx="9720072" cy="1499616"/>
          </a:xfrm>
        </p:spPr>
        <p:txBody>
          <a:bodyPr/>
          <a:lstStyle/>
          <a:p>
            <a:r>
              <a:rPr lang="en-US" dirty="0"/>
              <a:t>Your Turn 3</a:t>
            </a:r>
          </a:p>
        </p:txBody>
      </p:sp>
      <p:sp>
        <p:nvSpPr>
          <p:cNvPr id="5" name="Text Placeholder 2">
            <a:extLst>
              <a:ext uri="{FF2B5EF4-FFF2-40B4-BE49-F238E27FC236}">
                <a16:creationId xmlns:a16="http://schemas.microsoft.com/office/drawing/2014/main" id="{0F8623C7-1227-A04A-B096-498B1A18A501}"/>
              </a:ext>
            </a:extLst>
          </p:cNvPr>
          <p:cNvSpPr txBox="1">
            <a:spLocks/>
          </p:cNvSpPr>
          <p:nvPr/>
        </p:nvSpPr>
        <p:spPr>
          <a:xfrm>
            <a:off x="541176" y="2390775"/>
            <a:ext cx="10355424" cy="3178175"/>
          </a:xfrm>
          <a:prstGeom prst="rect">
            <a:avLst/>
          </a:prstGeom>
        </p:spPr>
        <p:txBody>
          <a:bodyPr vert="horz" lIns="45720" tIns="45720" rIns="45720" bIns="45720" rtlCol="0">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Calculate:</a:t>
            </a:r>
          </a:p>
          <a:p>
            <a:r>
              <a:rPr lang="en-US" dirty="0"/>
              <a:t>a) The median turnaround time for each day</a:t>
            </a:r>
          </a:p>
          <a:p>
            <a:r>
              <a:rPr lang="en-US" dirty="0"/>
              <a:t>c) (</a:t>
            </a:r>
            <a:r>
              <a:rPr lang="en-US" i="1" dirty="0"/>
              <a:t>*Extra*</a:t>
            </a:r>
            <a:r>
              <a:rPr lang="en-US" dirty="0"/>
              <a:t>) The median number of orders per day</a:t>
            </a:r>
          </a:p>
        </p:txBody>
      </p:sp>
      <p:pic>
        <p:nvPicPr>
          <p:cNvPr id="6" name="Picture 5">
            <a:extLst>
              <a:ext uri="{FF2B5EF4-FFF2-40B4-BE49-F238E27FC236}">
                <a16:creationId xmlns:a16="http://schemas.microsoft.com/office/drawing/2014/main" id="{4CE4C6AF-30C7-6E4B-8D67-3CC2D0ADC600}"/>
              </a:ext>
            </a:extLst>
          </p:cNvPr>
          <p:cNvPicPr>
            <a:picLocks noChangeAspect="1"/>
          </p:cNvPicPr>
          <p:nvPr/>
        </p:nvPicPr>
        <p:blipFill>
          <a:blip r:embed="rId3"/>
          <a:stretch>
            <a:fillRect/>
          </a:stretch>
        </p:blipFill>
        <p:spPr>
          <a:xfrm>
            <a:off x="9398000" y="5194300"/>
            <a:ext cx="2692400" cy="1498600"/>
          </a:xfrm>
          <a:prstGeom prst="rect">
            <a:avLst/>
          </a:prstGeom>
        </p:spPr>
      </p:pic>
      <p:sp>
        <p:nvSpPr>
          <p:cNvPr id="2" name="Slide Number Placeholder 1">
            <a:extLst>
              <a:ext uri="{FF2B5EF4-FFF2-40B4-BE49-F238E27FC236}">
                <a16:creationId xmlns:a16="http://schemas.microsoft.com/office/drawing/2014/main" id="{6E1A5AA1-8A71-4F4F-82DE-558C2B30287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24</a:t>
            </a:fld>
            <a:endParaRPr lang="en-US">
              <a:solidFill>
                <a:prstClr val="black">
                  <a:lumMod val="95000"/>
                  <a:lumOff val="5000"/>
                </a:prstClr>
              </a:solidFill>
            </a:endParaRPr>
          </a:p>
        </p:txBody>
      </p:sp>
    </p:spTree>
    <p:extLst>
      <p:ext uri="{BB962C8B-B14F-4D97-AF65-F5344CB8AC3E}">
        <p14:creationId xmlns:p14="http://schemas.microsoft.com/office/powerpoint/2010/main" val="2205940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8671028"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 Example</a:t>
            </a:r>
            <a:endParaRPr lang="en-US" sz="5400" dirty="0">
              <a:latin typeface="+mj-lt"/>
            </a:endParaRPr>
          </a:p>
        </p:txBody>
      </p:sp>
      <p:pic>
        <p:nvPicPr>
          <p:cNvPr id="3" name="Picture 2">
            <a:extLst>
              <a:ext uri="{FF2B5EF4-FFF2-40B4-BE49-F238E27FC236}">
                <a16:creationId xmlns:a16="http://schemas.microsoft.com/office/drawing/2014/main" id="{CFB5FE49-312E-2546-8858-C6FC577CCF18}"/>
              </a:ext>
            </a:extLst>
          </p:cNvPr>
          <p:cNvPicPr>
            <a:picLocks noChangeAspect="1"/>
          </p:cNvPicPr>
          <p:nvPr/>
        </p:nvPicPr>
        <p:blipFill>
          <a:blip r:embed="rId4"/>
          <a:stretch>
            <a:fillRect/>
          </a:stretch>
        </p:blipFill>
        <p:spPr>
          <a:xfrm>
            <a:off x="1611163" y="1741833"/>
            <a:ext cx="7938930" cy="4899454"/>
          </a:xfrm>
          <a:prstGeom prst="rect">
            <a:avLst/>
          </a:prstGeom>
        </p:spPr>
      </p:pic>
      <p:sp>
        <p:nvSpPr>
          <p:cNvPr id="2" name="Slide Number Placeholder 1">
            <a:extLst>
              <a:ext uri="{FF2B5EF4-FFF2-40B4-BE49-F238E27FC236}">
                <a16:creationId xmlns:a16="http://schemas.microsoft.com/office/drawing/2014/main" id="{DE76A3F1-3280-254E-AE5E-C6467E71C83A}"/>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25</a:t>
            </a:fld>
            <a:endParaRPr lang="en-US">
              <a:solidFill>
                <a:prstClr val="black">
                  <a:lumMod val="95000"/>
                  <a:lumOff val="5000"/>
                </a:prstClr>
              </a:solidFill>
            </a:endParaRPr>
          </a:p>
        </p:txBody>
      </p:sp>
    </p:spTree>
    <p:extLst>
      <p:ext uri="{BB962C8B-B14F-4D97-AF65-F5344CB8AC3E}">
        <p14:creationId xmlns:p14="http://schemas.microsoft.com/office/powerpoint/2010/main" val="41922477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AB48-7D7C-EA41-B363-030C87B1BB21}"/>
              </a:ext>
            </a:extLst>
          </p:cNvPr>
          <p:cNvSpPr>
            <a:spLocks noGrp="1"/>
          </p:cNvSpPr>
          <p:nvPr>
            <p:ph type="title"/>
          </p:nvPr>
        </p:nvSpPr>
        <p:spPr/>
        <p:txBody>
          <a:bodyPr/>
          <a:lstStyle/>
          <a:p>
            <a:r>
              <a:rPr lang="en-US" dirty="0"/>
              <a:t>Stats: Tests for association</a:t>
            </a:r>
          </a:p>
        </p:txBody>
      </p:sp>
    </p:spTree>
    <p:extLst>
      <p:ext uri="{BB962C8B-B14F-4D97-AF65-F5344CB8AC3E}">
        <p14:creationId xmlns:p14="http://schemas.microsoft.com/office/powerpoint/2010/main" val="910853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E7AA-CC51-CE40-9585-24244F73C743}"/>
              </a:ext>
            </a:extLst>
          </p:cNvPr>
          <p:cNvSpPr>
            <a:spLocks noGrp="1"/>
          </p:cNvSpPr>
          <p:nvPr>
            <p:ph type="title"/>
          </p:nvPr>
        </p:nvSpPr>
        <p:spPr/>
        <p:txBody>
          <a:bodyPr/>
          <a:lstStyle/>
          <a:p>
            <a:r>
              <a:rPr lang="en-US" dirty="0"/>
              <a:t>Q: Is there an association between insurance and SARS-CoV-2 RT-PCR positivity?</a:t>
            </a:r>
          </a:p>
        </p:txBody>
      </p:sp>
      <p:pic>
        <p:nvPicPr>
          <p:cNvPr id="3" name="Picture 2">
            <a:extLst>
              <a:ext uri="{FF2B5EF4-FFF2-40B4-BE49-F238E27FC236}">
                <a16:creationId xmlns:a16="http://schemas.microsoft.com/office/drawing/2014/main" id="{BED14884-8C4D-8147-BB73-6C94E9992233}"/>
              </a:ext>
            </a:extLst>
          </p:cNvPr>
          <p:cNvPicPr>
            <a:picLocks noChangeAspect="1"/>
          </p:cNvPicPr>
          <p:nvPr/>
        </p:nvPicPr>
        <p:blipFill>
          <a:blip r:embed="rId3"/>
          <a:stretch>
            <a:fillRect/>
          </a:stretch>
        </p:blipFill>
        <p:spPr>
          <a:xfrm>
            <a:off x="1246246" y="5347103"/>
            <a:ext cx="9128303" cy="1642556"/>
          </a:xfrm>
          <a:prstGeom prst="rect">
            <a:avLst/>
          </a:prstGeom>
        </p:spPr>
      </p:pic>
      <p:pic>
        <p:nvPicPr>
          <p:cNvPr id="4" name="Picture 3">
            <a:extLst>
              <a:ext uri="{FF2B5EF4-FFF2-40B4-BE49-F238E27FC236}">
                <a16:creationId xmlns:a16="http://schemas.microsoft.com/office/drawing/2014/main" id="{B7C90D74-0EC6-1143-92CD-E994ACACFB8B}"/>
              </a:ext>
            </a:extLst>
          </p:cNvPr>
          <p:cNvPicPr>
            <a:picLocks noChangeAspect="1"/>
          </p:cNvPicPr>
          <p:nvPr/>
        </p:nvPicPr>
        <p:blipFill>
          <a:blip r:embed="rId4"/>
          <a:stretch>
            <a:fillRect/>
          </a:stretch>
        </p:blipFill>
        <p:spPr>
          <a:xfrm>
            <a:off x="1374921" y="1967888"/>
            <a:ext cx="9369279" cy="1845818"/>
          </a:xfrm>
          <a:prstGeom prst="rect">
            <a:avLst/>
          </a:prstGeom>
        </p:spPr>
      </p:pic>
      <p:grpSp>
        <p:nvGrpSpPr>
          <p:cNvPr id="8" name="Group 7">
            <a:extLst>
              <a:ext uri="{FF2B5EF4-FFF2-40B4-BE49-F238E27FC236}">
                <a16:creationId xmlns:a16="http://schemas.microsoft.com/office/drawing/2014/main" id="{02156E34-2CC0-CD43-AF90-401A2B8DFD27}"/>
              </a:ext>
            </a:extLst>
          </p:cNvPr>
          <p:cNvGrpSpPr/>
          <p:nvPr/>
        </p:nvGrpSpPr>
        <p:grpSpPr>
          <a:xfrm>
            <a:off x="2721693" y="4051980"/>
            <a:ext cx="6324941" cy="989259"/>
            <a:chOff x="815161" y="2339294"/>
            <a:chExt cx="6324941" cy="989259"/>
          </a:xfrm>
        </p:grpSpPr>
        <p:sp>
          <p:nvSpPr>
            <p:cNvPr id="6" name="Google Shape;131;p17">
              <a:extLst>
                <a:ext uri="{FF2B5EF4-FFF2-40B4-BE49-F238E27FC236}">
                  <a16:creationId xmlns:a16="http://schemas.microsoft.com/office/drawing/2014/main" id="{3620A4D8-185A-6C43-85B1-29B7B8339D07}"/>
                </a:ext>
              </a:extLst>
            </p:cNvPr>
            <p:cNvSpPr/>
            <p:nvPr/>
          </p:nvSpPr>
          <p:spPr>
            <a:xfrm>
              <a:off x="815161" y="2339294"/>
              <a:ext cx="6149843" cy="9892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7" name="Rectangle 6">
              <a:extLst>
                <a:ext uri="{FF2B5EF4-FFF2-40B4-BE49-F238E27FC236}">
                  <a16:creationId xmlns:a16="http://schemas.microsoft.com/office/drawing/2014/main" id="{A3E19936-CD92-9F47-A478-C17A36FAB8FE}"/>
                </a:ext>
              </a:extLst>
            </p:cNvPr>
            <p:cNvSpPr/>
            <p:nvPr/>
          </p:nvSpPr>
          <p:spPr>
            <a:xfrm>
              <a:off x="896207" y="2439191"/>
              <a:ext cx="6243895" cy="830997"/>
            </a:xfrm>
            <a:prstGeom prst="rect">
              <a:avLst/>
            </a:prstGeom>
          </p:spPr>
          <p:txBody>
            <a:bodyPr wrap="square">
              <a:spAutoFit/>
            </a:bodyPr>
            <a:lstStyle/>
            <a:p>
              <a:r>
                <a:rPr lang="en-US" sz="2400" dirty="0">
                  <a:latin typeface="Consolas" panose="020B0609020204030204" pitchFamily="49" charset="0"/>
                  <a:cs typeface="Consolas" panose="020B0609020204030204" pitchFamily="49" charset="0"/>
                </a:rPr>
                <a:t>data %&gt;%</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fisher.test</a:t>
              </a:r>
              <a:r>
                <a:rPr lang="en-US" sz="2400" dirty="0">
                  <a:latin typeface="Consolas" panose="020B0609020204030204" pitchFamily="49" charset="0"/>
                  <a:cs typeface="Consolas" panose="020B0609020204030204" pitchFamily="49" charset="0"/>
                </a:rPr>
                <a:t>(</a:t>
              </a:r>
              <a:r>
                <a:rPr lang="en-US" sz="2400" dirty="0" err="1">
                  <a:solidFill>
                    <a:srgbClr val="538DD5"/>
                  </a:solidFill>
                  <a:latin typeface="Consolas" panose="020B0609020204030204" pitchFamily="49" charset="0"/>
                  <a:cs typeface="Consolas" panose="020B0609020204030204" pitchFamily="49" charset="0"/>
                </a:rPr>
                <a:t>simulate.p.value</a:t>
              </a:r>
              <a:r>
                <a:rPr lang="en-US" sz="2400" dirty="0">
                  <a:solidFill>
                    <a:srgbClr val="538DD5"/>
                  </a:solidFill>
                  <a:latin typeface="Consolas" panose="020B0609020204030204" pitchFamily="49" charset="0"/>
                  <a:cs typeface="Consolas" panose="020B0609020204030204" pitchFamily="49" charset="0"/>
                </a:rPr>
                <a:t> = T</a:t>
              </a:r>
              <a:r>
                <a:rPr lang="en-US" sz="2400" dirty="0">
                  <a:latin typeface="Consolas" panose="020B0609020204030204" pitchFamily="49" charset="0"/>
                  <a:cs typeface="Consolas" panose="020B0609020204030204" pitchFamily="49" charset="0"/>
                </a:rPr>
                <a:t>)</a:t>
              </a:r>
            </a:p>
          </p:txBody>
        </p:sp>
      </p:grpSp>
      <p:sp>
        <p:nvSpPr>
          <p:cNvPr id="9" name="Down Arrow 8">
            <a:extLst>
              <a:ext uri="{FF2B5EF4-FFF2-40B4-BE49-F238E27FC236}">
                <a16:creationId xmlns:a16="http://schemas.microsoft.com/office/drawing/2014/main" id="{0E7E4086-8313-2947-8467-8C36CC285DF7}"/>
              </a:ext>
            </a:extLst>
          </p:cNvPr>
          <p:cNvSpPr/>
          <p:nvPr/>
        </p:nvSpPr>
        <p:spPr>
          <a:xfrm>
            <a:off x="5357906" y="3541331"/>
            <a:ext cx="349520" cy="4359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a:extLst>
              <a:ext uri="{FF2B5EF4-FFF2-40B4-BE49-F238E27FC236}">
                <a16:creationId xmlns:a16="http://schemas.microsoft.com/office/drawing/2014/main" id="{7584ED28-6A95-2E4F-A694-8CB1874C2A36}"/>
              </a:ext>
            </a:extLst>
          </p:cNvPr>
          <p:cNvSpPr/>
          <p:nvPr/>
        </p:nvSpPr>
        <p:spPr>
          <a:xfrm>
            <a:off x="5357906" y="5172006"/>
            <a:ext cx="349520" cy="4359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7B07E110-65D6-7846-9AC8-A1A0294BE977}"/>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27</a:t>
            </a:fld>
            <a:endParaRPr lang="en-US">
              <a:solidFill>
                <a:prstClr val="black">
                  <a:lumMod val="95000"/>
                  <a:lumOff val="5000"/>
                </a:prstClr>
              </a:solidFill>
            </a:endParaRPr>
          </a:p>
        </p:txBody>
      </p:sp>
    </p:spTree>
    <p:extLst>
      <p:ext uri="{BB962C8B-B14F-4D97-AF65-F5344CB8AC3E}">
        <p14:creationId xmlns:p14="http://schemas.microsoft.com/office/powerpoint/2010/main" val="3321294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15161" y="2280929"/>
            <a:ext cx="11019488" cy="3381317"/>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3984745" cy="923330"/>
          </a:xfrm>
          <a:prstGeom prst="rect">
            <a:avLst/>
          </a:prstGeom>
          <a:noFill/>
        </p:spPr>
        <p:txBody>
          <a:bodyPr wrap="none" rtlCol="0">
            <a:spAutoFit/>
          </a:bodyPr>
          <a:lstStyle/>
          <a:p>
            <a:r>
              <a:rPr lang="en-US" sz="5400" dirty="0">
                <a:latin typeface="+mj-lt"/>
                <a:sym typeface="Calibri"/>
              </a:rPr>
              <a:t>Data wrangling - 1</a:t>
            </a:r>
            <a:endParaRPr lang="en-US" dirty="0"/>
          </a:p>
        </p:txBody>
      </p:sp>
      <p:sp>
        <p:nvSpPr>
          <p:cNvPr id="14" name="Rectangle 13"/>
          <p:cNvSpPr/>
          <p:nvPr/>
        </p:nvSpPr>
        <p:spPr>
          <a:xfrm>
            <a:off x="896207" y="2439191"/>
            <a:ext cx="11025756" cy="2862322"/>
          </a:xfrm>
          <a:prstGeom prst="rect">
            <a:avLst/>
          </a:prstGeom>
        </p:spPr>
        <p:txBody>
          <a:bodyPr wrap="square">
            <a:spAutoFit/>
          </a:bodyPr>
          <a:lstStyle/>
          <a:p>
            <a:r>
              <a:rPr lang="en-US" dirty="0">
                <a:latin typeface="Consolas" panose="020B0609020204030204" pitchFamily="49" charset="0"/>
                <a:ea typeface="Courier New"/>
                <a:cs typeface="Consolas" panose="020B0609020204030204" pitchFamily="49" charset="0"/>
                <a:sym typeface="Courier New"/>
              </a:rPr>
              <a:t>covid_testing_2 &lt;- </a:t>
            </a:r>
            <a:r>
              <a:rPr lang="en-US" dirty="0" err="1">
                <a:latin typeface="Consolas" panose="020B0609020204030204" pitchFamily="49" charset="0"/>
                <a:ea typeface="Courier New"/>
                <a:cs typeface="Consolas" panose="020B0609020204030204" pitchFamily="49" charset="0"/>
                <a:sym typeface="Courier New"/>
              </a:rPr>
              <a:t>covid_testing</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ea typeface="Courier New"/>
                <a:cs typeface="Consolas" panose="020B0609020204030204" pitchFamily="49" charset="0"/>
                <a:sym typeface="Courier New"/>
              </a:rPr>
              <a:t>  mutate(</a:t>
            </a:r>
            <a:r>
              <a:rPr lang="en-US" dirty="0" err="1">
                <a:latin typeface="Consolas" panose="020B0609020204030204" pitchFamily="49" charset="0"/>
                <a:ea typeface="Courier New"/>
                <a:cs typeface="Consolas" panose="020B0609020204030204" pitchFamily="49" charset="0"/>
                <a:sym typeface="Courier New"/>
              </a:rPr>
              <a:t>payor_group_fac</a:t>
            </a:r>
            <a:r>
              <a:rPr lang="en-US" dirty="0">
                <a:latin typeface="Consolas" panose="020B0609020204030204" pitchFamily="49" charset="0"/>
                <a:ea typeface="Courier New"/>
                <a:cs typeface="Consolas" panose="020B0609020204030204" pitchFamily="49" charset="0"/>
                <a:sym typeface="Courier New"/>
              </a:rPr>
              <a:t> = </a:t>
            </a:r>
            <a:r>
              <a:rPr lang="en-US" dirty="0" err="1">
                <a:solidFill>
                  <a:srgbClr val="0070C0"/>
                </a:solidFill>
                <a:latin typeface="Consolas" panose="020B0609020204030204" pitchFamily="49" charset="0"/>
                <a:ea typeface="Courier New"/>
                <a:cs typeface="Consolas" panose="020B0609020204030204" pitchFamily="49" charset="0"/>
                <a:sym typeface="Courier New"/>
              </a:rPr>
              <a:t>case_when</a:t>
            </a:r>
            <a:r>
              <a:rPr lang="en-US" dirty="0">
                <a:solidFill>
                  <a:srgbClr val="0070C0"/>
                </a:solidFill>
                <a:latin typeface="Consolas" panose="020B0609020204030204" pitchFamily="49" charset="0"/>
                <a:ea typeface="Courier New"/>
                <a:cs typeface="Consolas" panose="020B0609020204030204" pitchFamily="49" charset="0"/>
                <a:sym typeface="Courier New"/>
              </a:rPr>
              <a:t>(</a:t>
            </a:r>
          </a:p>
          <a:p>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err="1">
                <a:solidFill>
                  <a:srgbClr val="0070C0"/>
                </a:solidFill>
                <a:latin typeface="Consolas" panose="020B0609020204030204" pitchFamily="49" charset="0"/>
                <a:ea typeface="Courier New"/>
                <a:cs typeface="Consolas" panose="020B0609020204030204" pitchFamily="49" charset="0"/>
                <a:sym typeface="Courier New"/>
              </a:rPr>
              <a:t>is.na</a:t>
            </a:r>
            <a:r>
              <a:rPr lang="en-US" dirty="0">
                <a:solidFill>
                  <a:srgbClr val="0070C0"/>
                </a:solidFill>
                <a:latin typeface="Consolas" panose="020B0609020204030204" pitchFamily="49" charset="0"/>
                <a:ea typeface="Courier New"/>
                <a:cs typeface="Consolas" panose="020B0609020204030204" pitchFamily="49" charset="0"/>
                <a:sym typeface="Courier New"/>
              </a:rPr>
              <a:t>(</a:t>
            </a:r>
            <a:r>
              <a:rPr lang="en-US" dirty="0" err="1">
                <a:solidFill>
                  <a:srgbClr val="0070C0"/>
                </a:solidFill>
                <a:latin typeface="Consolas" panose="020B0609020204030204" pitchFamily="49" charset="0"/>
                <a:ea typeface="Courier New"/>
                <a:cs typeface="Consolas" panose="020B0609020204030204" pitchFamily="49" charset="0"/>
                <a:sym typeface="Courier New"/>
              </a:rPr>
              <a:t>payor_group</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a:solidFill>
                  <a:srgbClr val="92D050"/>
                </a:solidFill>
                <a:latin typeface="Consolas" panose="020B0609020204030204" pitchFamily="49" charset="0"/>
                <a:ea typeface="Courier New"/>
                <a:cs typeface="Consolas" panose="020B0609020204030204" pitchFamily="49" charset="0"/>
                <a:sym typeface="Courier New"/>
              </a:rPr>
              <a:t>"unassigned"</a:t>
            </a:r>
            <a:r>
              <a:rPr lang="en-US" dirty="0">
                <a:solidFill>
                  <a:srgbClr val="0070C0"/>
                </a:solidFill>
                <a:latin typeface="Consolas" panose="020B0609020204030204" pitchFamily="49" charset="0"/>
                <a:ea typeface="Courier New"/>
                <a:cs typeface="Consolas" panose="020B0609020204030204" pitchFamily="49" charset="0"/>
                <a:sym typeface="Courier New"/>
              </a:rPr>
              <a:t>,</a:t>
            </a:r>
          </a:p>
          <a:p>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err="1">
                <a:solidFill>
                  <a:srgbClr val="0070C0"/>
                </a:solidFill>
                <a:latin typeface="Consolas" panose="020B0609020204030204" pitchFamily="49" charset="0"/>
                <a:ea typeface="Courier New"/>
                <a:cs typeface="Consolas" panose="020B0609020204030204" pitchFamily="49" charset="0"/>
                <a:sym typeface="Courier New"/>
              </a:rPr>
              <a:t>payor_group</a:t>
            </a:r>
            <a:r>
              <a:rPr lang="en-US" dirty="0">
                <a:solidFill>
                  <a:srgbClr val="0070C0"/>
                </a:solidFill>
                <a:latin typeface="Consolas" panose="020B0609020204030204" pitchFamily="49" charset="0"/>
                <a:ea typeface="Courier New"/>
                <a:cs typeface="Consolas" panose="020B0609020204030204" pitchFamily="49" charset="0"/>
                <a:sym typeface="Courier New"/>
              </a:rPr>
              <a:t> %in% c("charity care", </a:t>
            </a:r>
          </a:p>
          <a:p>
            <a:r>
              <a:rPr lang="en-US" dirty="0">
                <a:solidFill>
                  <a:srgbClr val="0070C0"/>
                </a:solidFill>
                <a:latin typeface="Consolas" panose="020B0609020204030204" pitchFamily="49" charset="0"/>
                <a:ea typeface="Courier New"/>
                <a:cs typeface="Consolas" panose="020B0609020204030204" pitchFamily="49" charset="0"/>
                <a:sym typeface="Courier New"/>
              </a:rPr>
              <a:t>						    "medical assistance", </a:t>
            </a:r>
          </a:p>
          <a:p>
            <a:r>
              <a:rPr lang="en-US" dirty="0">
                <a:solidFill>
                  <a:srgbClr val="0070C0"/>
                </a:solidFill>
                <a:latin typeface="Consolas" panose="020B0609020204030204" pitchFamily="49" charset="0"/>
                <a:ea typeface="Courier New"/>
                <a:cs typeface="Consolas" panose="020B0609020204030204" pitchFamily="49" charset="0"/>
                <a:sym typeface="Courier New"/>
              </a:rPr>
              <a:t>						    "self pay", </a:t>
            </a:r>
          </a:p>
          <a:p>
            <a:r>
              <a:rPr lang="en-US" dirty="0">
                <a:solidFill>
                  <a:srgbClr val="0070C0"/>
                </a:solidFill>
                <a:latin typeface="Consolas" panose="020B0609020204030204" pitchFamily="49" charset="0"/>
                <a:ea typeface="Courier New"/>
                <a:cs typeface="Consolas" panose="020B0609020204030204" pitchFamily="49" charset="0"/>
                <a:sym typeface="Courier New"/>
              </a:rPr>
              <a:t>					            "other") 		     </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a:solidFill>
                  <a:srgbClr val="92D050"/>
                </a:solidFill>
                <a:latin typeface="Consolas" panose="020B0609020204030204" pitchFamily="49" charset="0"/>
                <a:ea typeface="Courier New"/>
                <a:cs typeface="Consolas" panose="020B0609020204030204" pitchFamily="49" charset="0"/>
                <a:sym typeface="Courier New"/>
              </a:rPr>
              <a:t>"other"</a:t>
            </a:r>
            <a:r>
              <a:rPr lang="en-US" dirty="0">
                <a:solidFill>
                  <a:srgbClr val="0070C0"/>
                </a:solidFill>
                <a:latin typeface="Consolas" panose="020B0609020204030204" pitchFamily="49" charset="0"/>
                <a:ea typeface="Courier New"/>
                <a:cs typeface="Consolas" panose="020B0609020204030204" pitchFamily="49" charset="0"/>
                <a:sym typeface="Courier New"/>
              </a:rPr>
              <a:t>,</a:t>
            </a:r>
          </a:p>
          <a:p>
            <a:r>
              <a:rPr lang="en-US" dirty="0">
                <a:solidFill>
                  <a:srgbClr val="0070C0"/>
                </a:solidFill>
                <a:latin typeface="Consolas" panose="020B0609020204030204" pitchFamily="49" charset="0"/>
                <a:ea typeface="Courier New"/>
                <a:cs typeface="Consolas" panose="020B0609020204030204" pitchFamily="49" charset="0"/>
                <a:sym typeface="Courier New"/>
              </a:rPr>
              <a:t>									TRUE </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err="1">
                <a:solidFill>
                  <a:srgbClr val="92D050"/>
                </a:solidFill>
                <a:latin typeface="Consolas" panose="020B0609020204030204" pitchFamily="49" charset="0"/>
                <a:ea typeface="Courier New"/>
                <a:cs typeface="Consolas" panose="020B0609020204030204" pitchFamily="49" charset="0"/>
                <a:sym typeface="Courier New"/>
              </a:rPr>
              <a:t>payor_group</a:t>
            </a:r>
            <a:r>
              <a:rPr lang="en-US" dirty="0">
                <a:latin typeface="Consolas" panose="020B0609020204030204" pitchFamily="49" charset="0"/>
                <a:ea typeface="Courier New"/>
                <a:cs typeface="Consolas" panose="020B0609020204030204" pitchFamily="49" charset="0"/>
                <a:sym typeface="Courier New"/>
              </a:rPr>
              <a:t>)</a:t>
            </a:r>
          </a:p>
          <a:p>
            <a:r>
              <a:rPr lang="en-US" dirty="0">
                <a:latin typeface="Consolas" panose="020B0609020204030204" pitchFamily="49" charset="0"/>
                <a:ea typeface="Courier New"/>
                <a:cs typeface="Consolas" panose="020B0609020204030204" pitchFamily="49" charset="0"/>
                <a:sym typeface="Courier New"/>
              </a:rPr>
              <a:t>  ) %&gt;%</a:t>
            </a:r>
          </a:p>
          <a:p>
            <a:r>
              <a:rPr lang="en-US" dirty="0">
                <a:latin typeface="Consolas" panose="020B0609020204030204" pitchFamily="49" charset="0"/>
                <a:ea typeface="Courier New"/>
                <a:cs typeface="Consolas" panose="020B0609020204030204" pitchFamily="49" charset="0"/>
                <a:sym typeface="Courier New"/>
              </a:rPr>
              <a:t>  filter(</a:t>
            </a:r>
            <a:r>
              <a:rPr lang="en-US" dirty="0">
                <a:solidFill>
                  <a:srgbClr val="0070C0"/>
                </a:solidFill>
                <a:latin typeface="Consolas" panose="020B0609020204030204" pitchFamily="49" charset="0"/>
                <a:ea typeface="Courier New"/>
                <a:cs typeface="Consolas" panose="020B0609020204030204" pitchFamily="49" charset="0"/>
                <a:sym typeface="Courier New"/>
              </a:rPr>
              <a:t>result %in% c("positive", "negative")</a:t>
            </a:r>
            <a:r>
              <a:rPr lang="en-US" dirty="0">
                <a:latin typeface="Consolas" panose="020B0609020204030204" pitchFamily="49" charset="0"/>
                <a:ea typeface="Courier New"/>
                <a:cs typeface="Consolas" panose="020B0609020204030204" pitchFamily="49" charset="0"/>
                <a:sym typeface="Courier New"/>
              </a:rPr>
              <a:t>)</a:t>
            </a:r>
          </a:p>
        </p:txBody>
      </p:sp>
      <p:sp>
        <p:nvSpPr>
          <p:cNvPr id="2" name="Slide Number Placeholder 1">
            <a:extLst>
              <a:ext uri="{FF2B5EF4-FFF2-40B4-BE49-F238E27FC236}">
                <a16:creationId xmlns:a16="http://schemas.microsoft.com/office/drawing/2014/main" id="{F5187357-1665-7845-92AE-65555295B82B}"/>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28</a:t>
            </a:fld>
            <a:endParaRPr lang="en-US">
              <a:solidFill>
                <a:prstClr val="black">
                  <a:lumMod val="95000"/>
                  <a:lumOff val="5000"/>
                </a:prstClr>
              </a:solidFill>
            </a:endParaRPr>
          </a:p>
        </p:txBody>
      </p:sp>
      <p:sp>
        <p:nvSpPr>
          <p:cNvPr id="9" name="Google Shape;137;p17">
            <a:extLst>
              <a:ext uri="{FF2B5EF4-FFF2-40B4-BE49-F238E27FC236}">
                <a16:creationId xmlns:a16="http://schemas.microsoft.com/office/drawing/2014/main" id="{440D83EE-2B05-D34E-B646-1A63D1CC17D7}"/>
              </a:ext>
            </a:extLst>
          </p:cNvPr>
          <p:cNvSpPr/>
          <p:nvPr/>
        </p:nvSpPr>
        <p:spPr>
          <a:xfrm>
            <a:off x="6453528" y="1057835"/>
            <a:ext cx="2530995" cy="1079724"/>
          </a:xfrm>
          <a:prstGeom prst="wedgeRoundRectCallout">
            <a:avLst>
              <a:gd name="adj1" fmla="val -88461"/>
              <a:gd name="adj2" fmla="val 109704"/>
              <a:gd name="adj3" fmla="val 16667"/>
            </a:avLst>
          </a:prstGeom>
          <a:solidFill>
            <a:schemeClr val="accent2">
              <a:lumMod val="60000"/>
              <a:lumOff val="40000"/>
            </a:schemeClr>
          </a:solidFill>
          <a:ln>
            <a:noFill/>
          </a:ln>
        </p:spPr>
        <p:txBody>
          <a:bodyPr spcFirstLastPara="1" wrap="square" lIns="0" tIns="0" rIns="0" bIns="0" anchor="t" anchorCtr="0">
            <a:noAutofit/>
          </a:bodyPr>
          <a:lstStyle/>
          <a:p>
            <a:endParaRPr sz="964" dirty="0"/>
          </a:p>
        </p:txBody>
      </p:sp>
      <p:sp>
        <p:nvSpPr>
          <p:cNvPr id="17" name="Google Shape;324;p34">
            <a:extLst>
              <a:ext uri="{FF2B5EF4-FFF2-40B4-BE49-F238E27FC236}">
                <a16:creationId xmlns:a16="http://schemas.microsoft.com/office/drawing/2014/main" id="{26A1DC62-9EA6-C246-A973-FF387331C086}"/>
              </a:ext>
            </a:extLst>
          </p:cNvPr>
          <p:cNvSpPr txBox="1"/>
          <p:nvPr/>
        </p:nvSpPr>
        <p:spPr>
          <a:xfrm>
            <a:off x="6453528" y="1222828"/>
            <a:ext cx="2493589"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flexibly assigns values</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382732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mph" presetSubtype="2" fill="hold" nodeType="clickEffect">
                                  <p:stCondLst>
                                    <p:cond delay="0"/>
                                  </p:stCondLst>
                                  <p:childTnLst>
                                    <p:animClr clrSpc="rgb" dir="cw">
                                      <p:cBhvr override="childStyle">
                                        <p:cTn id="12" dur="1000" fill="hold"/>
                                        <p:tgtEl>
                                          <p:spTgt spid="14">
                                            <p:txEl>
                                              <p:pRg st="9" end="9"/>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15161" y="2280929"/>
            <a:ext cx="11019488" cy="369315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3984745" cy="923330"/>
          </a:xfrm>
          <a:prstGeom prst="rect">
            <a:avLst/>
          </a:prstGeom>
          <a:noFill/>
        </p:spPr>
        <p:txBody>
          <a:bodyPr wrap="none" rtlCol="0">
            <a:spAutoFit/>
          </a:bodyPr>
          <a:lstStyle/>
          <a:p>
            <a:r>
              <a:rPr lang="en-US" sz="5400" dirty="0">
                <a:latin typeface="+mj-lt"/>
                <a:sym typeface="Calibri"/>
              </a:rPr>
              <a:t>Data wrangling - 2</a:t>
            </a:r>
            <a:endParaRPr lang="en-US" dirty="0"/>
          </a:p>
        </p:txBody>
      </p:sp>
      <p:sp>
        <p:nvSpPr>
          <p:cNvPr id="14" name="Rectangle 13"/>
          <p:cNvSpPr/>
          <p:nvPr/>
        </p:nvSpPr>
        <p:spPr>
          <a:xfrm>
            <a:off x="903189" y="2408669"/>
            <a:ext cx="11025756" cy="3416320"/>
          </a:xfrm>
          <a:prstGeom prst="rect">
            <a:avLst/>
          </a:prstGeom>
        </p:spPr>
        <p:txBody>
          <a:bodyPr wrap="square">
            <a:spAutoFit/>
          </a:bodyPr>
          <a:lstStyle/>
          <a:p>
            <a:r>
              <a:rPr lang="en-US" dirty="0">
                <a:latin typeface="Consolas" panose="020B0609020204030204" pitchFamily="49" charset="0"/>
                <a:ea typeface="Courier New"/>
                <a:cs typeface="Consolas" panose="020B0609020204030204" pitchFamily="49" charset="0"/>
                <a:sym typeface="Courier New"/>
              </a:rPr>
              <a:t># Generate counts</a:t>
            </a:r>
          </a:p>
          <a:p>
            <a:r>
              <a:rPr lang="en-US" dirty="0" err="1">
                <a:latin typeface="Consolas" panose="020B0609020204030204" pitchFamily="49" charset="0"/>
                <a:ea typeface="Courier New"/>
                <a:cs typeface="Consolas" panose="020B0609020204030204" pitchFamily="49" charset="0"/>
                <a:sym typeface="Courier New"/>
              </a:rPr>
              <a:t>tmp_table_tall</a:t>
            </a:r>
            <a:r>
              <a:rPr lang="en-US" dirty="0">
                <a:latin typeface="Consolas" panose="020B0609020204030204" pitchFamily="49" charset="0"/>
                <a:ea typeface="Courier New"/>
                <a:cs typeface="Consolas" panose="020B0609020204030204" pitchFamily="49" charset="0"/>
                <a:sym typeface="Courier New"/>
              </a:rPr>
              <a:t> &lt;- covid_testing_2 %&gt;% </a:t>
            </a:r>
          </a:p>
          <a:p>
            <a:r>
              <a:rPr lang="en-US" dirty="0">
                <a:latin typeface="Consolas" panose="020B0609020204030204" pitchFamily="49" charset="0"/>
                <a:ea typeface="Courier New"/>
                <a:cs typeface="Consolas" panose="020B0609020204030204" pitchFamily="49" charset="0"/>
                <a:sym typeface="Courier New"/>
              </a:rPr>
              <a:t>  </a:t>
            </a:r>
            <a:r>
              <a:rPr lang="en-US" dirty="0" err="1">
                <a:latin typeface="Consolas" panose="020B0609020204030204" pitchFamily="49" charset="0"/>
                <a:ea typeface="Courier New"/>
                <a:cs typeface="Consolas" panose="020B0609020204030204" pitchFamily="49" charset="0"/>
                <a:sym typeface="Courier New"/>
              </a:rPr>
              <a:t>group_by</a:t>
            </a:r>
            <a:r>
              <a:rPr lang="en-US" dirty="0">
                <a:latin typeface="Consolas" panose="020B0609020204030204" pitchFamily="49" charset="0"/>
                <a:ea typeface="Courier New"/>
                <a:cs typeface="Consolas" panose="020B0609020204030204" pitchFamily="49" charset="0"/>
                <a:sym typeface="Courier New"/>
              </a:rPr>
              <a:t>(</a:t>
            </a:r>
            <a:r>
              <a:rPr lang="en-US" dirty="0" err="1">
                <a:solidFill>
                  <a:srgbClr val="0070C0"/>
                </a:solidFill>
                <a:latin typeface="Consolas" panose="020B0609020204030204" pitchFamily="49" charset="0"/>
                <a:ea typeface="Courier New"/>
                <a:cs typeface="Consolas" panose="020B0609020204030204" pitchFamily="49" charset="0"/>
                <a:sym typeface="Courier New"/>
              </a:rPr>
              <a:t>payor_group_fac</a:t>
            </a:r>
            <a:r>
              <a:rPr lang="en-US" dirty="0">
                <a:solidFill>
                  <a:srgbClr val="0070C0"/>
                </a:solidFill>
                <a:latin typeface="Consolas" panose="020B0609020204030204" pitchFamily="49" charset="0"/>
                <a:ea typeface="Courier New"/>
                <a:cs typeface="Consolas" panose="020B0609020204030204" pitchFamily="49" charset="0"/>
                <a:sym typeface="Courier New"/>
              </a:rPr>
              <a:t>, result</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ea typeface="Courier New"/>
                <a:cs typeface="Consolas" panose="020B0609020204030204" pitchFamily="49" charset="0"/>
                <a:sym typeface="Courier New"/>
              </a:rPr>
              <a:t>  summarize(n = </a:t>
            </a:r>
            <a:r>
              <a:rPr lang="en-US" dirty="0">
                <a:solidFill>
                  <a:srgbClr val="0070C0"/>
                </a:solidFill>
                <a:latin typeface="Consolas" panose="020B0609020204030204" pitchFamily="49" charset="0"/>
                <a:ea typeface="Courier New"/>
                <a:cs typeface="Consolas" panose="020B0609020204030204" pitchFamily="49" charset="0"/>
                <a:sym typeface="Courier New"/>
              </a:rPr>
              <a:t>n()</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ea typeface="Courier New"/>
                <a:cs typeface="Consolas" panose="020B0609020204030204" pitchFamily="49" charset="0"/>
                <a:sym typeface="Courier New"/>
              </a:rPr>
              <a:t>  </a:t>
            </a:r>
            <a:r>
              <a:rPr lang="en-US" dirty="0">
                <a:solidFill>
                  <a:schemeClr val="accent4"/>
                </a:solidFill>
                <a:latin typeface="Consolas" panose="020B0609020204030204" pitchFamily="49" charset="0"/>
                <a:ea typeface="Courier New"/>
                <a:cs typeface="Consolas" panose="020B0609020204030204" pitchFamily="49" charset="0"/>
                <a:sym typeface="Courier New"/>
              </a:rPr>
              <a:t>ungroup</a:t>
            </a:r>
            <a:r>
              <a:rPr lang="en-US" dirty="0">
                <a:latin typeface="Consolas" panose="020B0609020204030204" pitchFamily="49" charset="0"/>
                <a:ea typeface="Courier New"/>
                <a:cs typeface="Consolas" panose="020B0609020204030204" pitchFamily="49" charset="0"/>
                <a:sym typeface="Courier New"/>
              </a:rPr>
              <a:t>()</a:t>
            </a:r>
          </a:p>
          <a:p>
            <a:r>
              <a:rPr lang="en-US" dirty="0" err="1">
                <a:latin typeface="Consolas" panose="020B0609020204030204" pitchFamily="49" charset="0"/>
                <a:ea typeface="Courier New"/>
                <a:cs typeface="Consolas" panose="020B0609020204030204" pitchFamily="49" charset="0"/>
                <a:sym typeface="Courier New"/>
              </a:rPr>
              <a:t>tmp_table_tall</a:t>
            </a:r>
            <a:endParaRPr lang="en-US" dirty="0">
              <a:latin typeface="Consolas" panose="020B0609020204030204" pitchFamily="49" charset="0"/>
              <a:ea typeface="Courier New"/>
              <a:cs typeface="Consolas" panose="020B0609020204030204" pitchFamily="49" charset="0"/>
              <a:sym typeface="Courier New"/>
            </a:endParaRPr>
          </a:p>
          <a:p>
            <a:endParaRPr lang="en-US" dirty="0">
              <a:latin typeface="Consolas" panose="020B0609020204030204" pitchFamily="49" charset="0"/>
              <a:ea typeface="Courier New"/>
              <a:cs typeface="Consolas" panose="020B0609020204030204" pitchFamily="49" charset="0"/>
              <a:sym typeface="Courier New"/>
            </a:endParaRPr>
          </a:p>
          <a:p>
            <a:r>
              <a:rPr lang="en-US" dirty="0">
                <a:latin typeface="Consolas" panose="020B0609020204030204" pitchFamily="49" charset="0"/>
                <a:ea typeface="Courier New"/>
                <a:cs typeface="Consolas" panose="020B0609020204030204" pitchFamily="49" charset="0"/>
                <a:sym typeface="Courier New"/>
              </a:rPr>
              <a:t># Pivot from tall to wide table</a:t>
            </a:r>
          </a:p>
          <a:p>
            <a:r>
              <a:rPr lang="en-US" dirty="0" err="1">
                <a:latin typeface="Consolas" panose="020B0609020204030204" pitchFamily="49" charset="0"/>
                <a:ea typeface="Courier New"/>
                <a:cs typeface="Consolas" panose="020B0609020204030204" pitchFamily="49" charset="0"/>
                <a:sym typeface="Courier New"/>
              </a:rPr>
              <a:t>tmp_table_wide</a:t>
            </a:r>
            <a:r>
              <a:rPr lang="en-US" dirty="0">
                <a:latin typeface="Consolas" panose="020B0609020204030204" pitchFamily="49" charset="0"/>
                <a:ea typeface="Courier New"/>
                <a:cs typeface="Consolas" panose="020B0609020204030204" pitchFamily="49" charset="0"/>
                <a:sym typeface="Courier New"/>
              </a:rPr>
              <a:t> &lt;- </a:t>
            </a:r>
            <a:r>
              <a:rPr lang="en-US" dirty="0" err="1">
                <a:latin typeface="Consolas" panose="020B0609020204030204" pitchFamily="49" charset="0"/>
                <a:ea typeface="Courier New"/>
                <a:cs typeface="Consolas" panose="020B0609020204030204" pitchFamily="49" charset="0"/>
                <a:sym typeface="Courier New"/>
              </a:rPr>
              <a:t>tmp_table_tall</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ea typeface="Courier New"/>
                <a:cs typeface="Consolas" panose="020B0609020204030204" pitchFamily="49" charset="0"/>
                <a:sym typeface="Courier New"/>
              </a:rPr>
              <a:t>  </a:t>
            </a:r>
            <a:r>
              <a:rPr lang="en-US" dirty="0">
                <a:solidFill>
                  <a:schemeClr val="accent4"/>
                </a:solidFill>
                <a:latin typeface="Consolas" panose="020B0609020204030204" pitchFamily="49" charset="0"/>
                <a:ea typeface="Courier New"/>
                <a:cs typeface="Consolas" panose="020B0609020204030204" pitchFamily="49" charset="0"/>
                <a:sym typeface="Courier New"/>
              </a:rPr>
              <a:t>spread</a:t>
            </a:r>
            <a:r>
              <a:rPr lang="en-US" dirty="0">
                <a:latin typeface="Consolas" panose="020B0609020204030204" pitchFamily="49" charset="0"/>
                <a:ea typeface="Courier New"/>
                <a:cs typeface="Consolas" panose="020B0609020204030204" pitchFamily="49" charset="0"/>
                <a:sym typeface="Courier New"/>
              </a:rPr>
              <a:t>(key = </a:t>
            </a:r>
            <a:r>
              <a:rPr lang="en-US" dirty="0">
                <a:solidFill>
                  <a:srgbClr val="0070C0"/>
                </a:solidFill>
                <a:latin typeface="Consolas" panose="020B0609020204030204" pitchFamily="49" charset="0"/>
                <a:ea typeface="Courier New"/>
                <a:cs typeface="Consolas" panose="020B0609020204030204" pitchFamily="49" charset="0"/>
                <a:sym typeface="Courier New"/>
              </a:rPr>
              <a:t>"result"</a:t>
            </a:r>
            <a:r>
              <a:rPr lang="en-US" dirty="0">
                <a:latin typeface="Consolas" panose="020B0609020204030204" pitchFamily="49" charset="0"/>
                <a:ea typeface="Courier New"/>
                <a:cs typeface="Consolas" panose="020B0609020204030204" pitchFamily="49" charset="0"/>
                <a:sym typeface="Courier New"/>
              </a:rPr>
              <a:t>, value = </a:t>
            </a:r>
            <a:r>
              <a:rPr lang="en-US" dirty="0">
                <a:solidFill>
                  <a:srgbClr val="0070C0"/>
                </a:solidFill>
                <a:latin typeface="Consolas" panose="020B0609020204030204" pitchFamily="49" charset="0"/>
                <a:ea typeface="Courier New"/>
                <a:cs typeface="Consolas" panose="020B0609020204030204" pitchFamily="49" charset="0"/>
                <a:sym typeface="Courier New"/>
              </a:rPr>
              <a:t>"n"</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ea typeface="Courier New"/>
                <a:cs typeface="Consolas" panose="020B0609020204030204" pitchFamily="49" charset="0"/>
                <a:sym typeface="Courier New"/>
              </a:rPr>
              <a:t>  select(</a:t>
            </a:r>
            <a:r>
              <a:rPr lang="en-US" dirty="0">
                <a:solidFill>
                  <a:srgbClr val="0070C0"/>
                </a:solidFill>
                <a:latin typeface="Consolas" panose="020B0609020204030204" pitchFamily="49" charset="0"/>
                <a:ea typeface="Courier New"/>
                <a:cs typeface="Consolas" panose="020B0609020204030204" pitchFamily="49" charset="0"/>
                <a:sym typeface="Courier New"/>
              </a:rPr>
              <a:t>-</a:t>
            </a:r>
            <a:r>
              <a:rPr lang="en-US" dirty="0" err="1">
                <a:solidFill>
                  <a:srgbClr val="0070C0"/>
                </a:solidFill>
                <a:latin typeface="Consolas" panose="020B0609020204030204" pitchFamily="49" charset="0"/>
                <a:ea typeface="Courier New"/>
                <a:cs typeface="Consolas" panose="020B0609020204030204" pitchFamily="49" charset="0"/>
                <a:sym typeface="Courier New"/>
              </a:rPr>
              <a:t>payor_group_fac</a:t>
            </a:r>
            <a:r>
              <a:rPr lang="en-US" dirty="0">
                <a:latin typeface="Consolas" panose="020B0609020204030204" pitchFamily="49" charset="0"/>
                <a:ea typeface="Courier New"/>
                <a:cs typeface="Consolas" panose="020B0609020204030204" pitchFamily="49" charset="0"/>
                <a:sym typeface="Courier New"/>
              </a:rPr>
              <a:t>)</a:t>
            </a:r>
          </a:p>
          <a:p>
            <a:r>
              <a:rPr lang="en-US" dirty="0" err="1">
                <a:latin typeface="Consolas" panose="020B0609020204030204" pitchFamily="49" charset="0"/>
                <a:ea typeface="Courier New"/>
                <a:cs typeface="Consolas" panose="020B0609020204030204" pitchFamily="49" charset="0"/>
                <a:sym typeface="Courier New"/>
              </a:rPr>
              <a:t>tmp_table_wide</a:t>
            </a:r>
            <a:endParaRPr lang="en-US" dirty="0">
              <a:latin typeface="Consolas" panose="020B0609020204030204" pitchFamily="49" charset="0"/>
              <a:ea typeface="Courier New"/>
              <a:cs typeface="Consolas" panose="020B0609020204030204" pitchFamily="49" charset="0"/>
              <a:sym typeface="Courier New"/>
            </a:endParaRPr>
          </a:p>
        </p:txBody>
      </p:sp>
      <p:sp>
        <p:nvSpPr>
          <p:cNvPr id="17" name="Google Shape;324;p34">
            <a:extLst>
              <a:ext uri="{FF2B5EF4-FFF2-40B4-BE49-F238E27FC236}">
                <a16:creationId xmlns:a16="http://schemas.microsoft.com/office/drawing/2014/main" id="{26A1DC62-9EA6-C246-A973-FF387331C086}"/>
              </a:ext>
            </a:extLst>
          </p:cNvPr>
          <p:cNvSpPr txBox="1"/>
          <p:nvPr/>
        </p:nvSpPr>
        <p:spPr>
          <a:xfrm>
            <a:off x="8025455" y="6568394"/>
            <a:ext cx="2493589"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Maps key values  to separate columns</a:t>
            </a:r>
            <a:endParaRPr sz="2062" dirty="0">
              <a:solidFill>
                <a:schemeClr val="bg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34DC6129-167C-9644-BABB-8950156657E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29</a:t>
            </a:fld>
            <a:endParaRPr lang="en-US">
              <a:solidFill>
                <a:prstClr val="black">
                  <a:lumMod val="95000"/>
                  <a:lumOff val="5000"/>
                </a:prstClr>
              </a:solidFill>
            </a:endParaRPr>
          </a:p>
        </p:txBody>
      </p:sp>
      <p:sp>
        <p:nvSpPr>
          <p:cNvPr id="11" name="Google Shape;137;p17">
            <a:extLst>
              <a:ext uri="{FF2B5EF4-FFF2-40B4-BE49-F238E27FC236}">
                <a16:creationId xmlns:a16="http://schemas.microsoft.com/office/drawing/2014/main" id="{177A4142-BEE0-9845-BFBC-074E2C57AC1C}"/>
              </a:ext>
            </a:extLst>
          </p:cNvPr>
          <p:cNvSpPr/>
          <p:nvPr/>
        </p:nvSpPr>
        <p:spPr>
          <a:xfrm>
            <a:off x="6653588" y="2869591"/>
            <a:ext cx="2530995" cy="717492"/>
          </a:xfrm>
          <a:prstGeom prst="wedgeRoundRectCallout">
            <a:avLst>
              <a:gd name="adj1" fmla="val -217389"/>
              <a:gd name="adj2" fmla="val 67223"/>
              <a:gd name="adj3" fmla="val 16667"/>
            </a:avLst>
          </a:prstGeom>
          <a:solidFill>
            <a:schemeClr val="accent4"/>
          </a:solidFill>
          <a:ln>
            <a:noFill/>
          </a:ln>
        </p:spPr>
        <p:txBody>
          <a:bodyPr spcFirstLastPara="1" wrap="square" lIns="0" tIns="0" rIns="0" bIns="0" anchor="t" anchorCtr="0">
            <a:noAutofit/>
          </a:bodyPr>
          <a:lstStyle/>
          <a:p>
            <a:endParaRPr sz="964" dirty="0"/>
          </a:p>
        </p:txBody>
      </p:sp>
      <p:sp>
        <p:nvSpPr>
          <p:cNvPr id="9" name="Google Shape;324;p34">
            <a:extLst>
              <a:ext uri="{FF2B5EF4-FFF2-40B4-BE49-F238E27FC236}">
                <a16:creationId xmlns:a16="http://schemas.microsoft.com/office/drawing/2014/main" id="{E92D2233-8594-5747-874D-3B83172E1A4F}"/>
              </a:ext>
            </a:extLst>
          </p:cNvPr>
          <p:cNvSpPr txBox="1"/>
          <p:nvPr/>
        </p:nvSpPr>
        <p:spPr>
          <a:xfrm>
            <a:off x="6653588" y="3015783"/>
            <a:ext cx="2493589" cy="53268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Remove groupings</a:t>
            </a:r>
            <a:endParaRPr sz="2062" dirty="0">
              <a:solidFill>
                <a:schemeClr val="bg1"/>
              </a:solidFill>
              <a:latin typeface="Calibri"/>
              <a:ea typeface="Calibri"/>
              <a:cs typeface="Calibri"/>
              <a:sym typeface="Calibri"/>
            </a:endParaRPr>
          </a:p>
        </p:txBody>
      </p:sp>
      <p:sp>
        <p:nvSpPr>
          <p:cNvPr id="18" name="Google Shape;137;p17">
            <a:extLst>
              <a:ext uri="{FF2B5EF4-FFF2-40B4-BE49-F238E27FC236}">
                <a16:creationId xmlns:a16="http://schemas.microsoft.com/office/drawing/2014/main" id="{11F3DD86-17B8-344B-B6AE-65E1157126E1}"/>
              </a:ext>
            </a:extLst>
          </p:cNvPr>
          <p:cNvSpPr/>
          <p:nvPr/>
        </p:nvSpPr>
        <p:spPr>
          <a:xfrm>
            <a:off x="8025455" y="3800659"/>
            <a:ext cx="2530995" cy="937288"/>
          </a:xfrm>
          <a:prstGeom prst="wedgeRoundRectCallout">
            <a:avLst>
              <a:gd name="adj1" fmla="val -147258"/>
              <a:gd name="adj2" fmla="val 73359"/>
              <a:gd name="adj3" fmla="val 16667"/>
            </a:avLst>
          </a:prstGeom>
          <a:solidFill>
            <a:schemeClr val="accent4"/>
          </a:solidFill>
          <a:ln>
            <a:noFill/>
          </a:ln>
        </p:spPr>
        <p:txBody>
          <a:bodyPr spcFirstLastPara="1" wrap="square" lIns="0" tIns="0" rIns="0" bIns="0" anchor="t" anchorCtr="0">
            <a:noAutofit/>
          </a:bodyPr>
          <a:lstStyle/>
          <a:p>
            <a:endParaRPr sz="964" dirty="0"/>
          </a:p>
        </p:txBody>
      </p:sp>
      <p:sp>
        <p:nvSpPr>
          <p:cNvPr id="19" name="Google Shape;324;p34">
            <a:extLst>
              <a:ext uri="{FF2B5EF4-FFF2-40B4-BE49-F238E27FC236}">
                <a16:creationId xmlns:a16="http://schemas.microsoft.com/office/drawing/2014/main" id="{08F0CF15-AAD5-E64E-9164-011A897C6432}"/>
              </a:ext>
            </a:extLst>
          </p:cNvPr>
          <p:cNvSpPr txBox="1"/>
          <p:nvPr/>
        </p:nvSpPr>
        <p:spPr>
          <a:xfrm>
            <a:off x="8025455" y="3893064"/>
            <a:ext cx="2493589" cy="53268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Maps key values to separate columns</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49215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p:bldP spid="18" grpId="0" animBg="1"/>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278094"/>
          </a:xfrm>
          <a:prstGeom prst="rect">
            <a:avLst/>
          </a:prstGeom>
          <a:noFill/>
        </p:spPr>
        <p:txBody>
          <a:bodyPr wrap="square" rtlCol="0">
            <a:spAutoFit/>
          </a:bodyPr>
          <a:lstStyle/>
          <a:p>
            <a:r>
              <a:rPr lang="en-US" sz="4000" dirty="0"/>
              <a:t>Goals</a:t>
            </a:r>
          </a:p>
          <a:p>
            <a:pPr marL="514350" indent="-514350">
              <a:buAutoNum type="arabicPeriod"/>
            </a:pPr>
            <a:r>
              <a:rPr lang="en-US" sz="3200" dirty="0"/>
              <a:t>Learn how to summarize and assess data</a:t>
            </a:r>
          </a:p>
          <a:p>
            <a:pPr marL="514350" indent="-514350">
              <a:buAutoNum type="arabicPeriod"/>
            </a:pPr>
            <a:endParaRPr lang="en-US" sz="3200" dirty="0"/>
          </a:p>
          <a:p>
            <a:r>
              <a:rPr lang="en-US" sz="4000" dirty="0"/>
              <a:t>Objectives</a:t>
            </a:r>
          </a:p>
          <a:p>
            <a:pPr marL="457200" indent="-457200">
              <a:lnSpc>
                <a:spcPct val="100000"/>
              </a:lnSpc>
              <a:spcBef>
                <a:spcPts val="0"/>
              </a:spcBef>
              <a:spcAft>
                <a:spcPts val="0"/>
              </a:spcAft>
              <a:buClrTx/>
              <a:buSzTx/>
              <a:buFont typeface="+mj-lt"/>
              <a:buAutoNum type="arabicPeriod"/>
            </a:pPr>
            <a:r>
              <a:rPr lang="en-US" sz="3200" dirty="0"/>
              <a:t>Calculate a summary statistic for a variable using `summarize`</a:t>
            </a:r>
          </a:p>
          <a:p>
            <a:pPr marL="457200" indent="-457200">
              <a:lnSpc>
                <a:spcPct val="100000"/>
              </a:lnSpc>
              <a:spcBef>
                <a:spcPts val="0"/>
              </a:spcBef>
              <a:spcAft>
                <a:spcPts val="0"/>
              </a:spcAft>
              <a:buClrTx/>
              <a:buSzTx/>
              <a:buFont typeface="+mj-lt"/>
              <a:buAutoNum type="arabicPeriod"/>
            </a:pPr>
            <a:r>
              <a:rPr lang="en-US" sz="3200" dirty="0"/>
              <a:t>Calculate of summary statistic for a variable separately for a group of observations, using `</a:t>
            </a:r>
            <a:r>
              <a:rPr lang="en-US" sz="3200" dirty="0" err="1"/>
              <a:t>group_by</a:t>
            </a:r>
            <a:r>
              <a:rPr lang="en-US" sz="3200" dirty="0"/>
              <a:t>` and `summarize`</a:t>
            </a:r>
          </a:p>
          <a:p>
            <a:pPr marL="457200" indent="-457200">
              <a:lnSpc>
                <a:spcPct val="100000"/>
              </a:lnSpc>
              <a:spcBef>
                <a:spcPts val="0"/>
              </a:spcBef>
              <a:spcAft>
                <a:spcPts val="0"/>
              </a:spcAft>
              <a:buClrTx/>
              <a:buSzTx/>
              <a:buFont typeface="+mj-lt"/>
              <a:buAutoNum type="arabicPeriod"/>
            </a:pPr>
            <a:r>
              <a:rPr lang="en-US" sz="3200" dirty="0"/>
              <a:t>Perform a simple test for association</a:t>
            </a:r>
          </a:p>
        </p:txBody>
      </p:sp>
      <p:sp>
        <p:nvSpPr>
          <p:cNvPr id="3" name="Slide Number Placeholder 2">
            <a:extLst>
              <a:ext uri="{FF2B5EF4-FFF2-40B4-BE49-F238E27FC236}">
                <a16:creationId xmlns:a16="http://schemas.microsoft.com/office/drawing/2014/main" id="{3EBC0911-EFAB-D84B-B491-54D5691421B6}"/>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a:t>
            </a:fld>
            <a:endParaRPr lang="en-US">
              <a:solidFill>
                <a:prstClr val="black">
                  <a:lumMod val="95000"/>
                  <a:lumOff val="5000"/>
                </a:prstClr>
              </a:solidFill>
            </a:endParaRPr>
          </a:p>
        </p:txBody>
      </p:sp>
    </p:spTree>
    <p:extLst>
      <p:ext uri="{BB962C8B-B14F-4D97-AF65-F5344CB8AC3E}">
        <p14:creationId xmlns:p14="http://schemas.microsoft.com/office/powerpoint/2010/main" val="4955342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4796313" cy="923330"/>
          </a:xfrm>
          <a:prstGeom prst="rect">
            <a:avLst/>
          </a:prstGeom>
          <a:noFill/>
        </p:spPr>
        <p:txBody>
          <a:bodyPr wrap="none" rtlCol="0">
            <a:spAutoFit/>
          </a:bodyPr>
          <a:lstStyle/>
          <a:p>
            <a:r>
              <a:rPr lang="en-US" sz="5400" dirty="0">
                <a:latin typeface="+mj-lt"/>
                <a:sym typeface="Calibri"/>
              </a:rPr>
              <a:t>Testing for association</a:t>
            </a:r>
            <a:endParaRPr lang="en-US" dirty="0"/>
          </a:p>
        </p:txBody>
      </p:sp>
      <p:pic>
        <p:nvPicPr>
          <p:cNvPr id="5" name="Picture 4">
            <a:extLst>
              <a:ext uri="{FF2B5EF4-FFF2-40B4-BE49-F238E27FC236}">
                <a16:creationId xmlns:a16="http://schemas.microsoft.com/office/drawing/2014/main" id="{927E7C84-9D61-6849-8516-03462328C97D}"/>
              </a:ext>
            </a:extLst>
          </p:cNvPr>
          <p:cNvPicPr>
            <a:picLocks noChangeAspect="1"/>
          </p:cNvPicPr>
          <p:nvPr/>
        </p:nvPicPr>
        <p:blipFill>
          <a:blip r:embed="rId4"/>
          <a:stretch>
            <a:fillRect/>
          </a:stretch>
        </p:blipFill>
        <p:spPr>
          <a:xfrm>
            <a:off x="1150712" y="4998731"/>
            <a:ext cx="9128303" cy="1642556"/>
          </a:xfrm>
          <a:prstGeom prst="rect">
            <a:avLst/>
          </a:prstGeom>
        </p:spPr>
      </p:pic>
      <p:pic>
        <p:nvPicPr>
          <p:cNvPr id="6" name="Picture 5">
            <a:extLst>
              <a:ext uri="{FF2B5EF4-FFF2-40B4-BE49-F238E27FC236}">
                <a16:creationId xmlns:a16="http://schemas.microsoft.com/office/drawing/2014/main" id="{069861C1-7235-E84C-8786-6B18D8E799CA}"/>
              </a:ext>
            </a:extLst>
          </p:cNvPr>
          <p:cNvPicPr>
            <a:picLocks noChangeAspect="1"/>
          </p:cNvPicPr>
          <p:nvPr/>
        </p:nvPicPr>
        <p:blipFill>
          <a:blip r:embed="rId5"/>
          <a:stretch>
            <a:fillRect/>
          </a:stretch>
        </p:blipFill>
        <p:spPr>
          <a:xfrm>
            <a:off x="1279387" y="1619516"/>
            <a:ext cx="9369279" cy="1845818"/>
          </a:xfrm>
          <a:prstGeom prst="rect">
            <a:avLst/>
          </a:prstGeom>
        </p:spPr>
      </p:pic>
      <p:grpSp>
        <p:nvGrpSpPr>
          <p:cNvPr id="7" name="Group 6">
            <a:extLst>
              <a:ext uri="{FF2B5EF4-FFF2-40B4-BE49-F238E27FC236}">
                <a16:creationId xmlns:a16="http://schemas.microsoft.com/office/drawing/2014/main" id="{2A5F4EA9-0593-7D43-8FE4-6E12B8029950}"/>
              </a:ext>
            </a:extLst>
          </p:cNvPr>
          <p:cNvGrpSpPr/>
          <p:nvPr/>
        </p:nvGrpSpPr>
        <p:grpSpPr>
          <a:xfrm>
            <a:off x="2626159" y="3703608"/>
            <a:ext cx="6324941" cy="989259"/>
            <a:chOff x="815161" y="2339294"/>
            <a:chExt cx="6324941" cy="989259"/>
          </a:xfrm>
        </p:grpSpPr>
        <p:sp>
          <p:nvSpPr>
            <p:cNvPr id="8" name="Google Shape;131;p17">
              <a:extLst>
                <a:ext uri="{FF2B5EF4-FFF2-40B4-BE49-F238E27FC236}">
                  <a16:creationId xmlns:a16="http://schemas.microsoft.com/office/drawing/2014/main" id="{3B391819-F236-D941-AC52-52A9D166925A}"/>
                </a:ext>
              </a:extLst>
            </p:cNvPr>
            <p:cNvSpPr/>
            <p:nvPr/>
          </p:nvSpPr>
          <p:spPr>
            <a:xfrm>
              <a:off x="815161" y="2339294"/>
              <a:ext cx="6149843" cy="9892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9" name="Rectangle 8">
              <a:extLst>
                <a:ext uri="{FF2B5EF4-FFF2-40B4-BE49-F238E27FC236}">
                  <a16:creationId xmlns:a16="http://schemas.microsoft.com/office/drawing/2014/main" id="{5FF16DA6-BCCE-4440-8103-ED185139A9E0}"/>
                </a:ext>
              </a:extLst>
            </p:cNvPr>
            <p:cNvSpPr/>
            <p:nvPr/>
          </p:nvSpPr>
          <p:spPr>
            <a:xfrm>
              <a:off x="896207" y="2439191"/>
              <a:ext cx="6243895" cy="830997"/>
            </a:xfrm>
            <a:prstGeom prst="rect">
              <a:avLst/>
            </a:prstGeom>
          </p:spPr>
          <p:txBody>
            <a:bodyPr wrap="square">
              <a:spAutoFit/>
            </a:bodyPr>
            <a:lstStyle/>
            <a:p>
              <a:r>
                <a:rPr lang="en-US" sz="2400" dirty="0">
                  <a:latin typeface="Consolas" panose="020B0609020204030204" pitchFamily="49" charset="0"/>
                  <a:cs typeface="Consolas" panose="020B0609020204030204" pitchFamily="49" charset="0"/>
                </a:rPr>
                <a:t>data %&gt;%</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fisher.test</a:t>
              </a:r>
              <a:r>
                <a:rPr lang="en-US" sz="2400" dirty="0">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simulate.p.value</a:t>
              </a:r>
              <a:r>
                <a:rPr lang="en-US" sz="2400" dirty="0">
                  <a:latin typeface="Consolas" panose="020B0609020204030204" pitchFamily="49" charset="0"/>
                  <a:cs typeface="Consolas" panose="020B0609020204030204" pitchFamily="49" charset="0"/>
                </a:rPr>
                <a:t> = </a:t>
              </a:r>
              <a:r>
                <a:rPr lang="en-US" sz="2400" dirty="0">
                  <a:solidFill>
                    <a:srgbClr val="0070C0"/>
                  </a:solidFill>
                  <a:latin typeface="Consolas" panose="020B0609020204030204" pitchFamily="49" charset="0"/>
                  <a:cs typeface="Consolas" panose="020B0609020204030204" pitchFamily="49" charset="0"/>
                </a:rPr>
                <a:t>T</a:t>
              </a:r>
              <a:r>
                <a:rPr lang="en-US" sz="2400" dirty="0">
                  <a:latin typeface="Consolas" panose="020B0609020204030204" pitchFamily="49" charset="0"/>
                  <a:cs typeface="Consolas" panose="020B0609020204030204" pitchFamily="49" charset="0"/>
                </a:rPr>
                <a:t>)</a:t>
              </a:r>
            </a:p>
          </p:txBody>
        </p:sp>
      </p:grpSp>
      <p:sp>
        <p:nvSpPr>
          <p:cNvPr id="10" name="Down Arrow 9">
            <a:extLst>
              <a:ext uri="{FF2B5EF4-FFF2-40B4-BE49-F238E27FC236}">
                <a16:creationId xmlns:a16="http://schemas.microsoft.com/office/drawing/2014/main" id="{7AA447BC-D87F-734C-97F9-1D5A3065DB83}"/>
              </a:ext>
            </a:extLst>
          </p:cNvPr>
          <p:cNvSpPr/>
          <p:nvPr/>
        </p:nvSpPr>
        <p:spPr>
          <a:xfrm>
            <a:off x="5262372" y="3192959"/>
            <a:ext cx="349520" cy="4359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A531149F-5438-724B-942C-83391012FF59}"/>
              </a:ext>
            </a:extLst>
          </p:cNvPr>
          <p:cNvSpPr/>
          <p:nvPr/>
        </p:nvSpPr>
        <p:spPr>
          <a:xfrm>
            <a:off x="5262372" y="4823634"/>
            <a:ext cx="349520" cy="4359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1C3193B8-2AD7-B247-906D-46395177A8AD}"/>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30</a:t>
            </a:fld>
            <a:endParaRPr lang="en-US">
              <a:solidFill>
                <a:prstClr val="black">
                  <a:lumMod val="95000"/>
                  <a:lumOff val="5000"/>
                </a:prstClr>
              </a:solidFill>
            </a:endParaRPr>
          </a:p>
        </p:txBody>
      </p:sp>
    </p:spTree>
    <p:extLst>
      <p:ext uri="{BB962C8B-B14F-4D97-AF65-F5344CB8AC3E}">
        <p14:creationId xmlns:p14="http://schemas.microsoft.com/office/powerpoint/2010/main" val="343826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6A2D24-E81A-8241-8BE4-10C628CAAAB4}"/>
              </a:ext>
            </a:extLst>
          </p:cNvPr>
          <p:cNvSpPr>
            <a:spLocks noGrp="1"/>
          </p:cNvSpPr>
          <p:nvPr>
            <p:ph type="title"/>
          </p:nvPr>
        </p:nvSpPr>
        <p:spPr>
          <a:xfrm>
            <a:off x="1176528" y="737616"/>
            <a:ext cx="9720072" cy="1499616"/>
          </a:xfrm>
        </p:spPr>
        <p:txBody>
          <a:bodyPr/>
          <a:lstStyle/>
          <a:p>
            <a:r>
              <a:rPr lang="en-US" dirty="0"/>
              <a:t>Your Turn 4</a:t>
            </a:r>
          </a:p>
        </p:txBody>
      </p:sp>
      <p:sp>
        <p:nvSpPr>
          <p:cNvPr id="5" name="Text Placeholder 2">
            <a:extLst>
              <a:ext uri="{FF2B5EF4-FFF2-40B4-BE49-F238E27FC236}">
                <a16:creationId xmlns:a16="http://schemas.microsoft.com/office/drawing/2014/main" id="{0F8623C7-1227-A04A-B096-498B1A18A501}"/>
              </a:ext>
            </a:extLst>
          </p:cNvPr>
          <p:cNvSpPr txBox="1">
            <a:spLocks/>
          </p:cNvSpPr>
          <p:nvPr/>
        </p:nvSpPr>
        <p:spPr>
          <a:xfrm>
            <a:off x="864972" y="2390775"/>
            <a:ext cx="10031627" cy="3178175"/>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dirty="0"/>
              <a:t>Use </a:t>
            </a:r>
            <a:r>
              <a:rPr lang="en-US" dirty="0" err="1">
                <a:solidFill>
                  <a:srgbClr val="538DD5"/>
                </a:solidFill>
              </a:rPr>
              <a:t>fisher.test</a:t>
            </a:r>
            <a:r>
              <a:rPr lang="en-US" dirty="0">
                <a:solidFill>
                  <a:srgbClr val="538DD5"/>
                </a:solidFill>
              </a:rPr>
              <a:t>()</a:t>
            </a:r>
            <a:r>
              <a:rPr lang="en-US" dirty="0"/>
              <a:t> to estimate the relative odds of a positive test result for patients with government or commercial insurance?</a:t>
            </a:r>
          </a:p>
        </p:txBody>
      </p:sp>
      <p:pic>
        <p:nvPicPr>
          <p:cNvPr id="6" name="Picture 5">
            <a:extLst>
              <a:ext uri="{FF2B5EF4-FFF2-40B4-BE49-F238E27FC236}">
                <a16:creationId xmlns:a16="http://schemas.microsoft.com/office/drawing/2014/main" id="{C6946FF1-8935-E347-A0C9-E7C7C8D0112A}"/>
              </a:ext>
            </a:extLst>
          </p:cNvPr>
          <p:cNvPicPr>
            <a:picLocks noChangeAspect="1"/>
          </p:cNvPicPr>
          <p:nvPr/>
        </p:nvPicPr>
        <p:blipFill>
          <a:blip r:embed="rId3"/>
          <a:stretch>
            <a:fillRect/>
          </a:stretch>
        </p:blipFill>
        <p:spPr>
          <a:xfrm>
            <a:off x="9398000" y="5194300"/>
            <a:ext cx="2692400" cy="1498600"/>
          </a:xfrm>
          <a:prstGeom prst="rect">
            <a:avLst/>
          </a:prstGeom>
        </p:spPr>
      </p:pic>
      <p:sp>
        <p:nvSpPr>
          <p:cNvPr id="2" name="Slide Number Placeholder 1">
            <a:extLst>
              <a:ext uri="{FF2B5EF4-FFF2-40B4-BE49-F238E27FC236}">
                <a16:creationId xmlns:a16="http://schemas.microsoft.com/office/drawing/2014/main" id="{20EAC92B-3B64-FC4D-A795-3170E908BD7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31</a:t>
            </a:fld>
            <a:endParaRPr lang="en-US">
              <a:solidFill>
                <a:prstClr val="black">
                  <a:lumMod val="95000"/>
                  <a:lumOff val="5000"/>
                </a:prstClr>
              </a:solidFill>
            </a:endParaRPr>
          </a:p>
        </p:txBody>
      </p:sp>
    </p:spTree>
    <p:extLst>
      <p:ext uri="{BB962C8B-B14F-4D97-AF65-F5344CB8AC3E}">
        <p14:creationId xmlns:p14="http://schemas.microsoft.com/office/powerpoint/2010/main" val="27719965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dirty="0"/>
              <a:t>What Else?</a:t>
            </a:r>
          </a:p>
        </p:txBody>
      </p:sp>
    </p:spTree>
    <p:extLst>
      <p:ext uri="{BB962C8B-B14F-4D97-AF65-F5344CB8AC3E}">
        <p14:creationId xmlns:p14="http://schemas.microsoft.com/office/powerpoint/2010/main" val="38523322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4015330" cy="923330"/>
          </a:xfrm>
          <a:prstGeom prst="rect">
            <a:avLst/>
          </a:prstGeom>
          <a:noFill/>
        </p:spPr>
        <p:txBody>
          <a:bodyPr wrap="none" rtlCol="0">
            <a:spAutoFit/>
          </a:bodyPr>
          <a:lstStyle/>
          <a:p>
            <a:r>
              <a:rPr lang="en-US" sz="5400" dirty="0">
                <a:latin typeface="+mj-lt"/>
                <a:sym typeface="Calibri"/>
              </a:rPr>
              <a:t>Logistic regression</a:t>
            </a:r>
            <a:endParaRPr lang="en-US" dirty="0"/>
          </a:p>
        </p:txBody>
      </p:sp>
      <p:sp>
        <p:nvSpPr>
          <p:cNvPr id="5" name="Google Shape;131;p17">
            <a:extLst>
              <a:ext uri="{FF2B5EF4-FFF2-40B4-BE49-F238E27FC236}">
                <a16:creationId xmlns:a16="http://schemas.microsoft.com/office/drawing/2014/main" id="{62A08D83-6DC9-5242-B099-38A1D29722E6}"/>
              </a:ext>
            </a:extLst>
          </p:cNvPr>
          <p:cNvSpPr/>
          <p:nvPr/>
        </p:nvSpPr>
        <p:spPr>
          <a:xfrm>
            <a:off x="815161" y="2280930"/>
            <a:ext cx="11019488" cy="260496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 name="Rectangle 1">
            <a:extLst>
              <a:ext uri="{FF2B5EF4-FFF2-40B4-BE49-F238E27FC236}">
                <a16:creationId xmlns:a16="http://schemas.microsoft.com/office/drawing/2014/main" id="{B9721521-FB17-A34F-A2F9-AF8D3DC7661F}"/>
              </a:ext>
            </a:extLst>
          </p:cNvPr>
          <p:cNvSpPr/>
          <p:nvPr/>
        </p:nvSpPr>
        <p:spPr>
          <a:xfrm>
            <a:off x="915842" y="2376463"/>
            <a:ext cx="10818126" cy="2308324"/>
          </a:xfrm>
          <a:prstGeom prst="rect">
            <a:avLst/>
          </a:prstGeom>
        </p:spPr>
        <p:txBody>
          <a:bodyPr wrap="square">
            <a:spAutoFit/>
          </a:bodyPr>
          <a:lstStyle/>
          <a:p>
            <a:r>
              <a:rPr lang="en-US" sz="2400" dirty="0" err="1">
                <a:latin typeface="Consolas" panose="020B0609020204030204" pitchFamily="49" charset="0"/>
                <a:cs typeface="Consolas" panose="020B0609020204030204" pitchFamily="49" charset="0"/>
              </a:rPr>
              <a:t>tmp_fit</a:t>
            </a:r>
            <a:r>
              <a:rPr lang="en-US" sz="2400" dirty="0">
                <a:latin typeface="Consolas" panose="020B0609020204030204" pitchFamily="49" charset="0"/>
                <a:cs typeface="Consolas" panose="020B0609020204030204" pitchFamily="49" charset="0"/>
              </a:rPr>
              <a:t> &lt;- </a:t>
            </a:r>
            <a:r>
              <a:rPr lang="en-US" sz="2400" dirty="0" err="1">
                <a:latin typeface="Consolas" panose="020B0609020204030204" pitchFamily="49" charset="0"/>
                <a:cs typeface="Consolas" panose="020B0609020204030204" pitchFamily="49" charset="0"/>
              </a:rPr>
              <a:t>tmp</a:t>
            </a:r>
            <a:r>
              <a:rPr lang="en-US" sz="2400" dirty="0">
                <a:latin typeface="Consolas" panose="020B0609020204030204" pitchFamily="49" charset="0"/>
                <a:cs typeface="Consolas" panose="020B0609020204030204" pitchFamily="49" charset="0"/>
              </a:rPr>
              <a:t> %&gt;%</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glm</a:t>
            </a:r>
            <a:r>
              <a:rPr lang="en-US" sz="2400" dirty="0">
                <a:latin typeface="Consolas" panose="020B0609020204030204" pitchFamily="49" charset="0"/>
                <a:cs typeface="Consolas" panose="020B0609020204030204" pitchFamily="49" charset="0"/>
              </a:rPr>
              <a:t>(</a:t>
            </a:r>
            <a:r>
              <a:rPr lang="en-US" sz="2400" dirty="0" err="1">
                <a:solidFill>
                  <a:srgbClr val="0070C0"/>
                </a:solidFill>
                <a:latin typeface="Consolas" panose="020B0609020204030204" pitchFamily="49" charset="0"/>
                <a:cs typeface="Consolas" panose="020B0609020204030204" pitchFamily="49" charset="0"/>
              </a:rPr>
              <a:t>result_fac</a:t>
            </a:r>
            <a:r>
              <a:rPr lang="en-US" sz="2400" dirty="0">
                <a:solidFill>
                  <a:srgbClr val="0070C0"/>
                </a:solidFill>
                <a:latin typeface="Consolas" panose="020B0609020204030204" pitchFamily="49" charset="0"/>
                <a:cs typeface="Consolas" panose="020B0609020204030204" pitchFamily="49" charset="0"/>
              </a:rPr>
              <a:t> ~ </a:t>
            </a:r>
            <a:r>
              <a:rPr lang="en-US" sz="2400" dirty="0" err="1">
                <a:solidFill>
                  <a:srgbClr val="0070C0"/>
                </a:solidFill>
                <a:latin typeface="Consolas" panose="020B0609020204030204" pitchFamily="49" charset="0"/>
                <a:cs typeface="Consolas" panose="020B0609020204030204" pitchFamily="49" charset="0"/>
              </a:rPr>
              <a:t>payor_group_fac</a:t>
            </a:r>
            <a:r>
              <a:rPr lang="en-US" sz="2400" dirty="0">
                <a:solidFill>
                  <a:srgbClr val="0070C0"/>
                </a:solidFill>
                <a:latin typeface="Consolas" panose="020B0609020204030204" pitchFamily="49" charset="0"/>
                <a:cs typeface="Consolas" panose="020B0609020204030204" pitchFamily="49" charset="0"/>
              </a:rPr>
              <a:t> + age</a:t>
            </a:r>
            <a:r>
              <a:rPr lang="en-US" sz="2400" dirty="0">
                <a:latin typeface="Consolas" panose="020B0609020204030204" pitchFamily="49" charset="0"/>
                <a:cs typeface="Consolas" panose="020B0609020204030204" pitchFamily="49" charset="0"/>
              </a:rPr>
              <a:t>,  # model formula</a:t>
            </a:r>
          </a:p>
          <a:p>
            <a:r>
              <a:rPr lang="en-US" sz="2400" dirty="0">
                <a:latin typeface="Consolas" panose="020B0609020204030204" pitchFamily="49" charset="0"/>
                <a:cs typeface="Consolas" panose="020B0609020204030204" pitchFamily="49" charset="0"/>
              </a:rPr>
              <a:t>      data=</a:t>
            </a:r>
            <a:r>
              <a:rPr lang="en-US" sz="2400" dirty="0">
                <a:solidFill>
                  <a:srgbClr val="0070C0"/>
                </a:solidFill>
                <a:latin typeface="Consolas" panose="020B0609020204030204" pitchFamily="49" charset="0"/>
                <a:cs typeface="Consolas" panose="020B0609020204030204" pitchFamily="49" charset="0"/>
              </a:rPr>
              <a:t>.</a:t>
            </a:r>
            <a:r>
              <a:rPr lang="en-US" sz="2400" dirty="0">
                <a:latin typeface="Consolas" panose="020B0609020204030204" pitchFamily="49" charset="0"/>
                <a:cs typeface="Consolas" panose="020B0609020204030204" pitchFamily="49" charset="0"/>
              </a:rPr>
              <a:t>,                              # dataset</a:t>
            </a:r>
          </a:p>
          <a:p>
            <a:r>
              <a:rPr lang="en-US" sz="2400" dirty="0">
                <a:latin typeface="Consolas" panose="020B0609020204030204" pitchFamily="49" charset="0"/>
                <a:cs typeface="Consolas" panose="020B0609020204030204" pitchFamily="49" charset="0"/>
              </a:rPr>
              <a:t>      family</a:t>
            </a:r>
            <a:r>
              <a:rPr lang="en-US" sz="2400" dirty="0">
                <a:solidFill>
                  <a:srgbClr val="0070C0"/>
                </a:solidFill>
                <a:latin typeface="Consolas" panose="020B0609020204030204" pitchFamily="49" charset="0"/>
                <a:cs typeface="Consolas" panose="020B0609020204030204" pitchFamily="49" charset="0"/>
              </a:rPr>
              <a:t>="binomial"</a:t>
            </a:r>
            <a:r>
              <a:rPr lang="en-US" sz="2400" dirty="0">
                <a:latin typeface="Consolas" panose="020B0609020204030204" pitchFamily="49" charset="0"/>
                <a:cs typeface="Consolas" panose="020B0609020204030204" pitchFamily="49" charset="0"/>
              </a:rPr>
              <a:t>)                   # type of model</a:t>
            </a:r>
          </a:p>
          <a:p>
            <a:endParaRPr lang="en-US" sz="2400" dirty="0">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summary(</a:t>
            </a:r>
            <a:r>
              <a:rPr lang="en-US" sz="2400" dirty="0" err="1">
                <a:latin typeface="Consolas" panose="020B0609020204030204" pitchFamily="49" charset="0"/>
                <a:cs typeface="Consolas" panose="020B0609020204030204" pitchFamily="49" charset="0"/>
              </a:rPr>
              <a:t>tmp_fit</a:t>
            </a:r>
            <a:r>
              <a:rPr lang="en-US" sz="2400" dirty="0">
                <a:latin typeface="Consolas" panose="020B0609020204030204" pitchFamily="49" charset="0"/>
                <a:cs typeface="Consolas" panose="020B0609020204030204" pitchFamily="49" charset="0"/>
              </a:rPr>
              <a:t>)</a:t>
            </a:r>
          </a:p>
        </p:txBody>
      </p:sp>
      <p:sp>
        <p:nvSpPr>
          <p:cNvPr id="3" name="Slide Number Placeholder 2">
            <a:extLst>
              <a:ext uri="{FF2B5EF4-FFF2-40B4-BE49-F238E27FC236}">
                <a16:creationId xmlns:a16="http://schemas.microsoft.com/office/drawing/2014/main" id="{162BCD0A-2C18-864E-BCF8-8E9332BA096B}"/>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33</a:t>
            </a:fld>
            <a:endParaRPr lang="en-US">
              <a:solidFill>
                <a:prstClr val="black">
                  <a:lumMod val="95000"/>
                  <a:lumOff val="5000"/>
                </a:prstClr>
              </a:solidFill>
            </a:endParaRPr>
          </a:p>
        </p:txBody>
      </p:sp>
    </p:spTree>
    <p:extLst>
      <p:ext uri="{BB962C8B-B14F-4D97-AF65-F5344CB8AC3E}">
        <p14:creationId xmlns:p14="http://schemas.microsoft.com/office/powerpoint/2010/main" val="19821357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278094"/>
          </a:xfrm>
          <a:prstGeom prst="rect">
            <a:avLst/>
          </a:prstGeom>
          <a:noFill/>
        </p:spPr>
        <p:txBody>
          <a:bodyPr wrap="square" rtlCol="0">
            <a:spAutoFit/>
          </a:bodyPr>
          <a:lstStyle/>
          <a:p>
            <a:r>
              <a:rPr lang="en-US" sz="4000" dirty="0"/>
              <a:t>Goals</a:t>
            </a:r>
          </a:p>
          <a:p>
            <a:pPr marL="514350" indent="-514350">
              <a:buAutoNum type="arabicPeriod"/>
            </a:pPr>
            <a:r>
              <a:rPr lang="en-US" sz="3200" dirty="0"/>
              <a:t>Learn how to summarize and assess data</a:t>
            </a:r>
          </a:p>
          <a:p>
            <a:pPr marL="514350" indent="-514350">
              <a:buAutoNum type="arabicPeriod"/>
            </a:pPr>
            <a:endParaRPr lang="en-US" sz="3200" dirty="0"/>
          </a:p>
          <a:p>
            <a:r>
              <a:rPr lang="en-US" sz="4000" dirty="0"/>
              <a:t>Objectives</a:t>
            </a:r>
          </a:p>
          <a:p>
            <a:pPr marL="457200" indent="-457200">
              <a:lnSpc>
                <a:spcPct val="100000"/>
              </a:lnSpc>
              <a:spcBef>
                <a:spcPts val="0"/>
              </a:spcBef>
              <a:spcAft>
                <a:spcPts val="0"/>
              </a:spcAft>
              <a:buClrTx/>
              <a:buSzTx/>
              <a:buFont typeface="+mj-lt"/>
              <a:buAutoNum type="arabicPeriod"/>
            </a:pPr>
            <a:r>
              <a:rPr lang="en-US" sz="3200" dirty="0"/>
              <a:t>Calculate a summary statistic for a variable using `summarize`</a:t>
            </a:r>
          </a:p>
          <a:p>
            <a:pPr marL="457200" indent="-457200">
              <a:lnSpc>
                <a:spcPct val="100000"/>
              </a:lnSpc>
              <a:spcBef>
                <a:spcPts val="0"/>
              </a:spcBef>
              <a:spcAft>
                <a:spcPts val="0"/>
              </a:spcAft>
              <a:buClrTx/>
              <a:buSzTx/>
              <a:buFont typeface="+mj-lt"/>
              <a:buAutoNum type="arabicPeriod"/>
            </a:pPr>
            <a:r>
              <a:rPr lang="en-US" sz="3200" dirty="0"/>
              <a:t>Calculate of summary statistic for a variable separately for a group of observations, using `</a:t>
            </a:r>
            <a:r>
              <a:rPr lang="en-US" sz="3200" dirty="0" err="1"/>
              <a:t>group_by</a:t>
            </a:r>
            <a:r>
              <a:rPr lang="en-US" sz="3200" dirty="0"/>
              <a:t>` and `summarize`</a:t>
            </a:r>
          </a:p>
          <a:p>
            <a:pPr marL="457200" indent="-457200">
              <a:lnSpc>
                <a:spcPct val="100000"/>
              </a:lnSpc>
              <a:spcBef>
                <a:spcPts val="0"/>
              </a:spcBef>
              <a:spcAft>
                <a:spcPts val="0"/>
              </a:spcAft>
              <a:buClrTx/>
              <a:buSzTx/>
              <a:buFont typeface="+mj-lt"/>
              <a:buAutoNum type="arabicPeriod"/>
            </a:pPr>
            <a:r>
              <a:rPr lang="en-US" sz="3200" dirty="0"/>
              <a:t>Perform a simple test for association</a:t>
            </a:r>
          </a:p>
        </p:txBody>
      </p:sp>
      <p:sp>
        <p:nvSpPr>
          <p:cNvPr id="3" name="Slide Number Placeholder 2">
            <a:extLst>
              <a:ext uri="{FF2B5EF4-FFF2-40B4-BE49-F238E27FC236}">
                <a16:creationId xmlns:a16="http://schemas.microsoft.com/office/drawing/2014/main" id="{8C4EEF03-18C1-234E-8E92-7E22D06C367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34</a:t>
            </a:fld>
            <a:endParaRPr lang="en-US">
              <a:solidFill>
                <a:prstClr val="black">
                  <a:lumMod val="95000"/>
                  <a:lumOff val="5000"/>
                </a:prstClr>
              </a:solidFill>
            </a:endParaRPr>
          </a:p>
        </p:txBody>
      </p:sp>
    </p:spTree>
    <p:extLst>
      <p:ext uri="{BB962C8B-B14F-4D97-AF65-F5344CB8AC3E}">
        <p14:creationId xmlns:p14="http://schemas.microsoft.com/office/powerpoint/2010/main" val="1331766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Science 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4" name="Rounded Rectangle 3"/>
          <p:cNvSpPr/>
          <p:nvPr/>
        </p:nvSpPr>
        <p:spPr>
          <a:xfrm>
            <a:off x="6617327" y="3856383"/>
            <a:ext cx="1245704" cy="530087"/>
          </a:xfrm>
          <a:prstGeom prst="round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4331326" y="4628543"/>
            <a:ext cx="1896753" cy="530087"/>
          </a:xfrm>
          <a:prstGeom prst="round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7">
            <a:extLst>
              <a:ext uri="{FF2B5EF4-FFF2-40B4-BE49-F238E27FC236}">
                <a16:creationId xmlns:a16="http://schemas.microsoft.com/office/drawing/2014/main" id="{A309186C-4420-1443-A9B6-BFFADD0E37B2}"/>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a:t>
            </a:fld>
            <a:endParaRPr lang="en-US">
              <a:solidFill>
                <a:prstClr val="black">
                  <a:lumMod val="95000"/>
                  <a:lumOff val="5000"/>
                </a:prstClr>
              </a:solidFill>
            </a:endParaRPr>
          </a:p>
        </p:txBody>
      </p:sp>
    </p:spTree>
    <p:extLst>
      <p:ext uri="{BB962C8B-B14F-4D97-AF65-F5344CB8AC3E}">
        <p14:creationId xmlns:p14="http://schemas.microsoft.com/office/powerpoint/2010/main" val="735303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dirty="0"/>
              <a:t>Summarize()</a:t>
            </a:r>
          </a:p>
        </p:txBody>
      </p:sp>
    </p:spTree>
    <p:extLst>
      <p:ext uri="{BB962C8B-B14F-4D97-AF65-F5344CB8AC3E}">
        <p14:creationId xmlns:p14="http://schemas.microsoft.com/office/powerpoint/2010/main" val="859458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758718" y="1950720"/>
            <a:ext cx="6159054" cy="890808"/>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dirty="0">
                <a:latin typeface="Calibri"/>
                <a:ea typeface="Calibri"/>
                <a:cs typeface="Calibri"/>
                <a:sym typeface="Calibri"/>
              </a:rPr>
              <a:t>Make summaries of your data</a:t>
            </a:r>
            <a:endParaRPr sz="3200" dirty="0">
              <a:latin typeface="Calibri"/>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6" name="Picture 5"/>
          <p:cNvPicPr>
            <a:picLocks noChangeAspect="1"/>
          </p:cNvPicPr>
          <p:nvPr/>
        </p:nvPicPr>
        <p:blipFill>
          <a:blip r:embed="rId4"/>
          <a:stretch>
            <a:fillRect/>
          </a:stretch>
        </p:blipFill>
        <p:spPr>
          <a:xfrm>
            <a:off x="2724340" y="2673888"/>
            <a:ext cx="5439827" cy="2066804"/>
          </a:xfrm>
          <a:prstGeom prst="rect">
            <a:avLst/>
          </a:prstGeom>
        </p:spPr>
      </p:pic>
      <p:sp>
        <p:nvSpPr>
          <p:cNvPr id="2" name="Rounded Rectangle 1"/>
          <p:cNvSpPr/>
          <p:nvPr/>
        </p:nvSpPr>
        <p:spPr>
          <a:xfrm>
            <a:off x="4765040" y="2987040"/>
            <a:ext cx="1010920" cy="175365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86757" y="750622"/>
            <a:ext cx="2830647" cy="923330"/>
          </a:xfrm>
          <a:prstGeom prst="rect">
            <a:avLst/>
          </a:prstGeom>
          <a:noFill/>
        </p:spPr>
        <p:txBody>
          <a:bodyPr wrap="none" rtlCol="0">
            <a:spAutoFit/>
          </a:bodyPr>
          <a:lstStyle/>
          <a:p>
            <a:r>
              <a:rPr lang="en-US" sz="5400" dirty="0">
                <a:latin typeface="+mj-lt"/>
                <a:sym typeface="Calibri"/>
              </a:rPr>
              <a:t>summarize</a:t>
            </a:r>
            <a:r>
              <a:rPr lang="en-US" sz="5400" dirty="0">
                <a:sym typeface="Calibri"/>
              </a:rPr>
              <a:t>()</a:t>
            </a:r>
            <a:endParaRPr lang="en-US" dirty="0"/>
          </a:p>
        </p:txBody>
      </p:sp>
      <p:sp>
        <p:nvSpPr>
          <p:cNvPr id="3" name="Slide Number Placeholder 2">
            <a:extLst>
              <a:ext uri="{FF2B5EF4-FFF2-40B4-BE49-F238E27FC236}">
                <a16:creationId xmlns:a16="http://schemas.microsoft.com/office/drawing/2014/main" id="{1C109D27-39FE-E744-8363-D16FD769BFF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6</a:t>
            </a:fld>
            <a:endParaRPr lang="en-US">
              <a:solidFill>
                <a:prstClr val="black">
                  <a:lumMod val="95000"/>
                  <a:lumOff val="5000"/>
                </a:prstClr>
              </a:solidFill>
            </a:endParaRPr>
          </a:p>
        </p:txBody>
      </p:sp>
    </p:spTree>
    <p:extLst>
      <p:ext uri="{BB962C8B-B14F-4D97-AF65-F5344CB8AC3E}">
        <p14:creationId xmlns:p14="http://schemas.microsoft.com/office/powerpoint/2010/main" val="4176851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47205" y="237537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6" name="Google Shape;296;p32"/>
          <p:cNvSpPr txBox="1"/>
          <p:nvPr/>
        </p:nvSpPr>
        <p:spPr>
          <a:xfrm>
            <a:off x="847205" y="188266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4" name="Rectangle 13"/>
          <p:cNvSpPr/>
          <p:nvPr/>
        </p:nvSpPr>
        <p:spPr>
          <a:xfrm>
            <a:off x="1535224" y="2433717"/>
            <a:ext cx="10074573"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summarize(</a:t>
            </a:r>
            <a:r>
              <a:rPr lang="en-US" sz="3200" dirty="0" err="1">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new_variable</a:t>
            </a:r>
            <a:r>
              <a:rPr lang="en-US" sz="3200" dirty="0">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 </a:t>
            </a:r>
            <a:r>
              <a:rPr lang="en-US" sz="4000" b="1" dirty="0">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rgbClr val="D3908F"/>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Google Shape;137;p17"/>
          <p:cNvSpPr/>
          <p:nvPr/>
        </p:nvSpPr>
        <p:spPr>
          <a:xfrm>
            <a:off x="2698230" y="4168817"/>
            <a:ext cx="2530995" cy="1557835"/>
          </a:xfrm>
          <a:prstGeom prst="wedgeRoundRectCallout">
            <a:avLst>
              <a:gd name="adj1" fmla="val 62427"/>
              <a:gd name="adj2" fmla="val -92068"/>
              <a:gd name="adj3" fmla="val 16667"/>
            </a:avLst>
          </a:prstGeom>
          <a:solidFill>
            <a:schemeClr val="accent2">
              <a:lumMod val="60000"/>
              <a:lumOff val="40000"/>
            </a:schemeClr>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2796007" y="4432660"/>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for new variable</a:t>
            </a:r>
            <a:endParaRPr sz="2800" dirty="0">
              <a:latin typeface="Trebuchet MS"/>
              <a:ea typeface="Trebuchet MS"/>
              <a:cs typeface="Trebuchet MS"/>
              <a:sym typeface="Trebuchet MS"/>
            </a:endParaRPr>
          </a:p>
        </p:txBody>
      </p:sp>
      <p:sp>
        <p:nvSpPr>
          <p:cNvPr id="21" name="Google Shape;172;p20"/>
          <p:cNvSpPr/>
          <p:nvPr/>
        </p:nvSpPr>
        <p:spPr>
          <a:xfrm>
            <a:off x="9100228" y="3560242"/>
            <a:ext cx="1977347"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9333318" y="4426675"/>
            <a:ext cx="1658532" cy="1146391"/>
          </a:xfrm>
          <a:prstGeom prst="rect">
            <a:avLst/>
          </a:prstGeom>
          <a:noFill/>
          <a:ln>
            <a:noFill/>
          </a:ln>
        </p:spPr>
        <p:txBody>
          <a:bodyPr spcFirstLastPara="1" wrap="square" lIns="0" tIns="8504" rIns="0" bIns="0" anchor="ctr"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Value or function</a:t>
            </a:r>
            <a:endParaRPr sz="2800" dirty="0">
              <a:latin typeface="Trebuchet MS"/>
              <a:ea typeface="Trebuchet MS"/>
              <a:cs typeface="Trebuchet MS"/>
              <a:sym typeface="Trebuchet MS"/>
            </a:endParaRPr>
          </a:p>
        </p:txBody>
      </p:sp>
      <p:sp>
        <p:nvSpPr>
          <p:cNvPr id="3" name="TextBox 2"/>
          <p:cNvSpPr txBox="1"/>
          <p:nvPr/>
        </p:nvSpPr>
        <p:spPr>
          <a:xfrm>
            <a:off x="866079" y="78106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sp>
        <p:nvSpPr>
          <p:cNvPr id="2" name="Slide Number Placeholder 1">
            <a:extLst>
              <a:ext uri="{FF2B5EF4-FFF2-40B4-BE49-F238E27FC236}">
                <a16:creationId xmlns:a16="http://schemas.microsoft.com/office/drawing/2014/main" id="{4DA1AD3C-DB55-9A4B-92B1-4069B9CC63F8}"/>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7</a:t>
            </a:fld>
            <a:endParaRPr lang="en-US">
              <a:solidFill>
                <a:prstClr val="black">
                  <a:lumMod val="95000"/>
                  <a:lumOff val="5000"/>
                </a:prstClr>
              </a:solidFill>
            </a:endParaRPr>
          </a:p>
        </p:txBody>
      </p:sp>
    </p:spTree>
    <p:extLst>
      <p:ext uri="{BB962C8B-B14F-4D97-AF65-F5344CB8AC3E}">
        <p14:creationId xmlns:p14="http://schemas.microsoft.com/office/powerpoint/2010/main" val="2968164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E7AA-CC51-CE40-9585-24244F73C743}"/>
              </a:ext>
            </a:extLst>
          </p:cNvPr>
          <p:cNvSpPr>
            <a:spLocks noGrp="1"/>
          </p:cNvSpPr>
          <p:nvPr>
            <p:ph type="title"/>
          </p:nvPr>
        </p:nvSpPr>
        <p:spPr/>
        <p:txBody>
          <a:bodyPr/>
          <a:lstStyle/>
          <a:p>
            <a:r>
              <a:rPr lang="en-US" dirty="0"/>
              <a:t>Q: How many tests are ordered per day?</a:t>
            </a:r>
          </a:p>
        </p:txBody>
      </p:sp>
      <p:pic>
        <p:nvPicPr>
          <p:cNvPr id="5" name="Picture 4">
            <a:extLst>
              <a:ext uri="{FF2B5EF4-FFF2-40B4-BE49-F238E27FC236}">
                <a16:creationId xmlns:a16="http://schemas.microsoft.com/office/drawing/2014/main" id="{24B29C54-CBA0-6E4A-B948-C5E87E65A55A}"/>
              </a:ext>
            </a:extLst>
          </p:cNvPr>
          <p:cNvPicPr>
            <a:picLocks noChangeAspect="1"/>
          </p:cNvPicPr>
          <p:nvPr/>
        </p:nvPicPr>
        <p:blipFill>
          <a:blip r:embed="rId2"/>
          <a:stretch>
            <a:fillRect/>
          </a:stretch>
        </p:blipFill>
        <p:spPr>
          <a:xfrm>
            <a:off x="1828799" y="1682487"/>
            <a:ext cx="8126362" cy="5175513"/>
          </a:xfrm>
          <a:prstGeom prst="rect">
            <a:avLst/>
          </a:prstGeom>
        </p:spPr>
      </p:pic>
      <p:sp>
        <p:nvSpPr>
          <p:cNvPr id="3" name="Slide Number Placeholder 2">
            <a:extLst>
              <a:ext uri="{FF2B5EF4-FFF2-40B4-BE49-F238E27FC236}">
                <a16:creationId xmlns:a16="http://schemas.microsoft.com/office/drawing/2014/main" id="{60C93823-68E3-AE4C-92B9-C9240386590F}"/>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8</a:t>
            </a:fld>
            <a:endParaRPr lang="en-US">
              <a:solidFill>
                <a:prstClr val="black">
                  <a:lumMod val="95000"/>
                  <a:lumOff val="5000"/>
                </a:prstClr>
              </a:solidFill>
            </a:endParaRPr>
          </a:p>
        </p:txBody>
      </p:sp>
    </p:spTree>
    <p:extLst>
      <p:ext uri="{BB962C8B-B14F-4D97-AF65-F5344CB8AC3E}">
        <p14:creationId xmlns:p14="http://schemas.microsoft.com/office/powerpoint/2010/main" val="2729817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extLst>
              <p:ext uri="{D42A27DB-BD31-4B8C-83A1-F6EECF244321}">
                <p14:modId xmlns:p14="http://schemas.microsoft.com/office/powerpoint/2010/main" val="2831460300"/>
              </p:ext>
            </p:extLst>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4" name="Rounded Rectangular Callout 2"/>
          <p:cNvSpPr/>
          <p:nvPr/>
        </p:nvSpPr>
        <p:spPr>
          <a:xfrm rot="10800000" flipH="1">
            <a:off x="6865339" y="1382747"/>
            <a:ext cx="2878268" cy="223934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65000"/>
              <a:lumOff val="3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6962102" y="1593054"/>
            <a:ext cx="265516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a:t>
            </a:r>
            <a:r>
              <a:rPr lang="en-US" sz="2062">
                <a:solidFill>
                  <a:schemeClr val="bg1"/>
                </a:solidFill>
                <a:latin typeface="Calibri"/>
                <a:ea typeface="Calibri"/>
                <a:cs typeface="Calibri"/>
                <a:sym typeface="Calibri"/>
              </a:rPr>
              <a:t>of observations</a:t>
            </a:r>
            <a:endParaRPr sz="2062" dirty="0">
              <a:solidFill>
                <a:schemeClr val="bg1"/>
              </a:solidFill>
              <a:latin typeface="Calibri"/>
              <a:ea typeface="Calibri"/>
              <a:cs typeface="Calibri"/>
              <a:sym typeface="Calibri"/>
            </a:endParaRPr>
          </a:p>
        </p:txBody>
      </p:sp>
      <p:sp>
        <p:nvSpPr>
          <p:cNvPr id="26" name="TextBox 25"/>
          <p:cNvSpPr txBox="1"/>
          <p:nvPr/>
        </p:nvSpPr>
        <p:spPr>
          <a:xfrm>
            <a:off x="815160" y="763285"/>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1681834982"/>
              </p:ext>
            </p:extLst>
          </p:nvPr>
        </p:nvGraphicFramePr>
        <p:xfrm>
          <a:off x="6655443" y="4358675"/>
          <a:ext cx="2051392" cy="89234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1692771"/>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select(</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mrn</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pan_day</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%&gt;%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head(4)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
        <p:nvSpPr>
          <p:cNvPr id="2" name="Slide Number Placeholder 1">
            <a:extLst>
              <a:ext uri="{FF2B5EF4-FFF2-40B4-BE49-F238E27FC236}">
                <a16:creationId xmlns:a16="http://schemas.microsoft.com/office/drawing/2014/main" id="{EDA19924-5EE9-724B-8CC3-C7646EA3513F}"/>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9</a:t>
            </a:fld>
            <a:endParaRPr lang="en-US">
              <a:solidFill>
                <a:prstClr val="black">
                  <a:lumMod val="95000"/>
                  <a:lumOff val="5000"/>
                </a:prstClr>
              </a:solidFill>
            </a:endParaRPr>
          </a:p>
        </p:txBody>
      </p:sp>
    </p:spTree>
    <p:extLst>
      <p:ext uri="{BB962C8B-B14F-4D97-AF65-F5344CB8AC3E}">
        <p14:creationId xmlns:p14="http://schemas.microsoft.com/office/powerpoint/2010/main" val="242716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13977</TotalTime>
  <Words>1723</Words>
  <Application>Microsoft Macintosh PowerPoint</Application>
  <PresentationFormat>Widescreen</PresentationFormat>
  <Paragraphs>291</Paragraphs>
  <Slides>34</Slides>
  <Notes>27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Arial</vt:lpstr>
      <vt:lpstr>Calibri</vt:lpstr>
      <vt:lpstr>Consolas</vt:lpstr>
      <vt:lpstr>Courier New</vt:lpstr>
      <vt:lpstr>Times New Roman</vt:lpstr>
      <vt:lpstr>Trebuchet MS</vt:lpstr>
      <vt:lpstr>Tw Cen MT</vt:lpstr>
      <vt:lpstr>Tw Cen MT Condensed</vt:lpstr>
      <vt:lpstr>Wingdings 3</vt:lpstr>
      <vt:lpstr>Integral</vt:lpstr>
      <vt:lpstr>Statistical Analyses in R</vt:lpstr>
      <vt:lpstr>PowerPoint Presentation</vt:lpstr>
      <vt:lpstr>PowerPoint Presentation</vt:lpstr>
      <vt:lpstr>Typical Data Science Pipeline</vt:lpstr>
      <vt:lpstr>Summarize()</vt:lpstr>
      <vt:lpstr>PowerPoint Presentation</vt:lpstr>
      <vt:lpstr>PowerPoint Presentation</vt:lpstr>
      <vt:lpstr>Q: How many tests are ordered per day?</vt:lpstr>
      <vt:lpstr>PowerPoint Presentation</vt:lpstr>
      <vt:lpstr>PowerPoint Presentation</vt:lpstr>
      <vt:lpstr>Your Turn 1</vt:lpstr>
      <vt:lpstr>PowerPoint Presentation</vt:lpstr>
      <vt:lpstr>PowerPoint Presentation</vt:lpstr>
      <vt:lpstr>Your Turn 2</vt:lpstr>
      <vt:lpstr>group_by()</vt:lpstr>
      <vt:lpstr>PowerPoint Presentation</vt:lpstr>
      <vt:lpstr>PowerPoint Presentation</vt:lpstr>
      <vt:lpstr>PowerPoint Presentation</vt:lpstr>
      <vt:lpstr>PowerPoint Presentation</vt:lpstr>
      <vt:lpstr>group_by() %&gt;% summarize()</vt:lpstr>
      <vt:lpstr>PowerPoint Presentation</vt:lpstr>
      <vt:lpstr>PowerPoint Presentation</vt:lpstr>
      <vt:lpstr>PowerPoint Presentation</vt:lpstr>
      <vt:lpstr>Your Turn 3</vt:lpstr>
      <vt:lpstr>PowerPoint Presentation</vt:lpstr>
      <vt:lpstr>Stats: Tests for association</vt:lpstr>
      <vt:lpstr>Q: Is there an association between insurance and SARS-CoV-2 RT-PCR positivity?</vt:lpstr>
      <vt:lpstr>PowerPoint Presentation</vt:lpstr>
      <vt:lpstr>PowerPoint Presentation</vt:lpstr>
      <vt:lpstr>PowerPoint Presentation</vt:lpstr>
      <vt:lpstr>Your Turn 4</vt:lpstr>
      <vt:lpstr>What Else?</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Microsoft Office User</cp:lastModifiedBy>
  <cp:revision>656</cp:revision>
  <cp:lastPrinted>2020-07-14T03:12:28Z</cp:lastPrinted>
  <dcterms:created xsi:type="dcterms:W3CDTF">2018-02-01T22:00:01Z</dcterms:created>
  <dcterms:modified xsi:type="dcterms:W3CDTF">2020-07-15T02:50:39Z</dcterms:modified>
</cp:coreProperties>
</file>